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handoutMasterIdLst>
    <p:handoutMasterId r:id="rId36"/>
  </p:handoutMasterIdLst>
  <p:sldIdLst>
    <p:sldId id="256" r:id="rId2"/>
    <p:sldId id="345" r:id="rId3"/>
    <p:sldId id="335" r:id="rId4"/>
    <p:sldId id="337" r:id="rId5"/>
    <p:sldId id="367" r:id="rId6"/>
    <p:sldId id="338" r:id="rId7"/>
    <p:sldId id="348" r:id="rId8"/>
    <p:sldId id="346" r:id="rId9"/>
    <p:sldId id="350" r:id="rId10"/>
    <p:sldId id="344" r:id="rId11"/>
    <p:sldId id="351" r:id="rId12"/>
    <p:sldId id="352" r:id="rId13"/>
    <p:sldId id="353" r:id="rId14"/>
    <p:sldId id="354" r:id="rId15"/>
    <p:sldId id="355" r:id="rId16"/>
    <p:sldId id="356" r:id="rId17"/>
    <p:sldId id="357" r:id="rId18"/>
    <p:sldId id="358" r:id="rId19"/>
    <p:sldId id="359" r:id="rId20"/>
    <p:sldId id="360" r:id="rId21"/>
    <p:sldId id="361" r:id="rId22"/>
    <p:sldId id="364" r:id="rId23"/>
    <p:sldId id="365" r:id="rId24"/>
    <p:sldId id="366" r:id="rId25"/>
    <p:sldId id="340" r:id="rId26"/>
    <p:sldId id="342" r:id="rId27"/>
    <p:sldId id="349" r:id="rId28"/>
    <p:sldId id="347" r:id="rId29"/>
    <p:sldId id="363" r:id="rId30"/>
    <p:sldId id="370" r:id="rId31"/>
    <p:sldId id="369" r:id="rId32"/>
    <p:sldId id="368" r:id="rId33"/>
    <p:sldId id="294" r:id="rId34"/>
  </p:sldIdLst>
  <p:sldSz cx="9144000" cy="5143500" type="screen16x9"/>
  <p:notesSz cx="6797675" cy="9926638"/>
  <p:defaultText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3C"/>
    <a:srgbClr val="084D78"/>
    <a:srgbClr val="003975"/>
    <a:srgbClr val="F3F9F5"/>
    <a:srgbClr val="178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Štýl s motívom 1 - zvýrazneni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Stredný štýl 4 - zvýrazneni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Svetlý štýl 2 - zvýrazneni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Stredný štýl 2 - zvýrazneni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vetlý štýl 3 - zvýrazneni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Štýl s motívom 1 - zvýrazneni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Svetlý štý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6658" autoAdjust="0"/>
  </p:normalViewPr>
  <p:slideViewPr>
    <p:cSldViewPr snapToGrid="0" snapToObjects="1">
      <p:cViewPr varScale="1">
        <p:scale>
          <a:sx n="48" d="100"/>
          <a:sy n="48" d="100"/>
        </p:scale>
        <p:origin x="48" y="252"/>
      </p:cViewPr>
      <p:guideLst>
        <p:guide orient="horz" pos="1620"/>
        <p:guide pos="2880"/>
      </p:guideLst>
    </p:cSldViewPr>
  </p:slideViewPr>
  <p:notesTextViewPr>
    <p:cViewPr>
      <p:scale>
        <a:sx n="1" d="1"/>
        <a:sy n="1" d="1"/>
      </p:scale>
      <p:origin x="0" y="0"/>
    </p:cViewPr>
  </p:notesTextViewPr>
  <p:notesViewPr>
    <p:cSldViewPr snapToGrid="0" snapToObjects="1">
      <p:cViewPr varScale="1">
        <p:scale>
          <a:sx n="77" d="100"/>
          <a:sy n="77" d="100"/>
        </p:scale>
        <p:origin x="287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sk-SK"/>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Hárok1!$B$1</c:f>
              <c:strCache>
                <c:ptCount val="1"/>
                <c:pt idx="0">
                  <c:v>Minimálna životnosť</c:v>
                </c:pt>
              </c:strCache>
            </c:strRef>
          </c:tx>
          <c:spPr>
            <a:solidFill>
              <a:schemeClr val="accent1"/>
            </a:solidFill>
            <a:ln>
              <a:noFill/>
            </a:ln>
            <a:effectLst/>
            <a:sp3d/>
          </c:spPr>
          <c:invertIfNegative val="0"/>
          <c:dLbls>
            <c:dLbl>
              <c:idx val="0"/>
              <c:tx>
                <c:rich>
                  <a:bodyPr/>
                  <a:lstStyle/>
                  <a:p>
                    <a:fld id="{EAE1EF7B-5613-45E9-B239-9DA9F614C301}" type="VALUE">
                      <a:rPr lang="en-US" smtClean="0"/>
                      <a:pPr/>
                      <a:t>[HODNOTA]</a:t>
                    </a:fld>
                    <a:r>
                      <a:rPr lang="en-US"/>
                      <a:t> rokov</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103-409E-A41B-100FA5B3BCA5}"/>
                </c:ext>
              </c:extLst>
            </c:dLbl>
            <c:dLbl>
              <c:idx val="1"/>
              <c:tx>
                <c:rich>
                  <a:bodyPr/>
                  <a:lstStyle/>
                  <a:p>
                    <a:fld id="{9BE777CD-8019-44CA-B02D-33998D7F5ADC}" type="VALUE">
                      <a:rPr lang="en-US" smtClean="0"/>
                      <a:pPr/>
                      <a:t>[HODNOTA]</a:t>
                    </a:fld>
                    <a:r>
                      <a:rPr lang="en-US"/>
                      <a:t> rokov</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103-409E-A41B-100FA5B3BCA5}"/>
                </c:ext>
              </c:extLst>
            </c:dLbl>
            <c:dLbl>
              <c:idx val="2"/>
              <c:tx>
                <c:rich>
                  <a:bodyPr/>
                  <a:lstStyle/>
                  <a:p>
                    <a:fld id="{19864760-8135-4EBC-876C-FF4BB46104BF}" type="VALUE">
                      <a:rPr lang="en-US" smtClean="0"/>
                      <a:pPr/>
                      <a:t>[HODNOTA]</a:t>
                    </a:fld>
                    <a:r>
                      <a:rPr lang="en-US"/>
                      <a:t> rokov</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03-409E-A41B-100FA5B3BCA5}"/>
                </c:ext>
              </c:extLst>
            </c:dLbl>
            <c:dLbl>
              <c:idx val="3"/>
              <c:tx>
                <c:rich>
                  <a:bodyPr/>
                  <a:lstStyle/>
                  <a:p>
                    <a:fld id="{3962FC41-4F51-462B-8143-44198C035D11}" type="VALUE">
                      <a:rPr lang="en-US" smtClean="0"/>
                      <a:pPr/>
                      <a:t>[HODNOTA]</a:t>
                    </a:fld>
                    <a:r>
                      <a:rPr lang="en-US"/>
                      <a:t> rokov</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03-409E-A41B-100FA5B3BCA5}"/>
                </c:ext>
              </c:extLst>
            </c:dLbl>
            <c:dLbl>
              <c:idx val="4"/>
              <c:tx>
                <c:rich>
                  <a:bodyPr/>
                  <a:lstStyle/>
                  <a:p>
                    <a:fld id="{E4663192-C8C2-4BB3-A773-1BAFEEB9D003}" type="VALUE">
                      <a:rPr lang="en-US" smtClean="0"/>
                      <a:pPr/>
                      <a:t>[HODNOTA]</a:t>
                    </a:fld>
                    <a:r>
                      <a:rPr lang="en-US"/>
                      <a:t> rokov</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03-409E-A41B-100FA5B3BCA5}"/>
                </c:ext>
              </c:extLst>
            </c:dLbl>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Hárok1!$A$2:$A$6</c:f>
              <c:strCache>
                <c:ptCount val="5"/>
                <c:pt idx="0">
                  <c:v>Meniče napätia</c:v>
                </c:pt>
                <c:pt idx="1">
                  <c:v>Tepelné čerpadlá</c:v>
                </c:pt>
                <c:pt idx="2">
                  <c:v>Fotovoltické panely</c:v>
                </c:pt>
                <c:pt idx="3">
                  <c:v>Fototermické panely</c:v>
                </c:pt>
                <c:pt idx="4">
                  <c:v>Veterné turbíny</c:v>
                </c:pt>
              </c:strCache>
            </c:strRef>
          </c:cat>
          <c:val>
            <c:numRef>
              <c:f>Hárok1!$B$2:$B$6</c:f>
              <c:numCache>
                <c:formatCode>General</c:formatCode>
                <c:ptCount val="5"/>
                <c:pt idx="0">
                  <c:v>10</c:v>
                </c:pt>
                <c:pt idx="1">
                  <c:v>10</c:v>
                </c:pt>
                <c:pt idx="2">
                  <c:v>20</c:v>
                </c:pt>
                <c:pt idx="3">
                  <c:v>20</c:v>
                </c:pt>
                <c:pt idx="4">
                  <c:v>15</c:v>
                </c:pt>
              </c:numCache>
            </c:numRef>
          </c:val>
          <c:extLst>
            <c:ext xmlns:c16="http://schemas.microsoft.com/office/drawing/2014/chart" uri="{C3380CC4-5D6E-409C-BE32-E72D297353CC}">
              <c16:uniqueId val="{00000000-5103-409E-A41B-100FA5B3BCA5}"/>
            </c:ext>
          </c:extLst>
        </c:ser>
        <c:dLbls>
          <c:showLegendKey val="0"/>
          <c:showVal val="1"/>
          <c:showCatName val="0"/>
          <c:showSerName val="0"/>
          <c:showPercent val="0"/>
          <c:showBubbleSize val="0"/>
        </c:dLbls>
        <c:gapWidth val="79"/>
        <c:shape val="box"/>
        <c:axId val="1109561024"/>
        <c:axId val="1109561984"/>
        <c:axId val="0"/>
      </c:bar3DChart>
      <c:catAx>
        <c:axId val="1109561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sk-SK"/>
          </a:p>
        </c:txPr>
        <c:crossAx val="1109561984"/>
        <c:crosses val="autoZero"/>
        <c:auto val="1"/>
        <c:lblAlgn val="ctr"/>
        <c:lblOffset val="100"/>
        <c:noMultiLvlLbl val="0"/>
      </c:catAx>
      <c:valAx>
        <c:axId val="1109561984"/>
        <c:scaling>
          <c:orientation val="minMax"/>
        </c:scaling>
        <c:delete val="1"/>
        <c:axPos val="b"/>
        <c:numFmt formatCode="General" sourceLinked="1"/>
        <c:majorTickMark val="none"/>
        <c:minorTickMark val="none"/>
        <c:tickLblPos val="nextTo"/>
        <c:crossAx val="1109561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62BFE5-542F-40A0-8EF8-538F9A74C77D}" type="datetimeFigureOut">
              <a:rPr lang="sk-SK" smtClean="0"/>
              <a:t>16. 4. 2026</a:t>
            </a:fld>
            <a:endParaRPr lang="sk-SK"/>
          </a:p>
        </p:txBody>
      </p:sp>
      <p:sp>
        <p:nvSpPr>
          <p:cNvPr id="4" name="Zástupný objekt pre pät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554539E-B85A-4DED-A895-88E79B7BB241}" type="slidenum">
              <a:rPr lang="sk-SK" smtClean="0"/>
              <a:t>‹#›</a:t>
            </a:fld>
            <a:endParaRPr lang="sk-SK"/>
          </a:p>
        </p:txBody>
      </p:sp>
    </p:spTree>
    <p:extLst>
      <p:ext uri="{BB962C8B-B14F-4D97-AF65-F5344CB8AC3E}">
        <p14:creationId xmlns:p14="http://schemas.microsoft.com/office/powerpoint/2010/main" val="16820557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6C3F05-D107-4FF8-8F8F-944033B60F2B}" type="datetimeFigureOut">
              <a:rPr lang="sk-SK" smtClean="0"/>
              <a:t>16. 4. 2026</a:t>
            </a:fld>
            <a:endParaRPr lang="sk-SK"/>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511777-6402-4F46-8B2D-522A29F658A5}" type="slidenum">
              <a:rPr lang="sk-SK" smtClean="0"/>
              <a:t>‹#›</a:t>
            </a:fld>
            <a:endParaRPr lang="sk-SK"/>
          </a:p>
        </p:txBody>
      </p:sp>
    </p:spTree>
    <p:extLst>
      <p:ext uri="{BB962C8B-B14F-4D97-AF65-F5344CB8AC3E}">
        <p14:creationId xmlns:p14="http://schemas.microsoft.com/office/powerpoint/2010/main" val="10355497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404684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264487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139384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284015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3832946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951925"/>
            <a:ext cx="6858000" cy="1386254"/>
          </a:xfrm>
        </p:spPr>
        <p:txBody>
          <a:bodyPr anchor="ctr"/>
          <a:lstStyle>
            <a:lvl1pPr algn="ctr">
              <a:defRPr sz="4500" b="1" i="0">
                <a:solidFill>
                  <a:schemeClr val="bg1"/>
                </a:solidFill>
                <a:latin typeface="Calibri" panose="020F0502020204030204" pitchFamily="34" charset="0"/>
                <a:cs typeface="Calibri" panose="020F0502020204030204" pitchFamily="34" charset="0"/>
              </a:defRPr>
            </a:lvl1pPr>
          </a:lstStyle>
          <a:p>
            <a:r>
              <a:rPr lang="sk-SK" dirty="0"/>
              <a:t>Kliknutím upravte štýl predlohy nadpisu</a:t>
            </a:r>
            <a:endParaRPr lang="en-US" dirty="0"/>
          </a:p>
        </p:txBody>
      </p:sp>
      <p:sp>
        <p:nvSpPr>
          <p:cNvPr id="3" name="Subtitle 2"/>
          <p:cNvSpPr>
            <a:spLocks noGrp="1"/>
          </p:cNvSpPr>
          <p:nvPr>
            <p:ph type="subTitle" idx="1"/>
          </p:nvPr>
        </p:nvSpPr>
        <p:spPr>
          <a:xfrm>
            <a:off x="1143000" y="4328105"/>
            <a:ext cx="6858000" cy="42853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dirty="0"/>
              <a:t>Kliknutím upravte štýl predlohy podnadpisu</a:t>
            </a:r>
            <a:endParaRPr lang="en-US" dirty="0"/>
          </a:p>
        </p:txBody>
      </p:sp>
      <p:pic>
        <p:nvPicPr>
          <p:cNvPr id="8" name="Obrázok 7">
            <a:extLst>
              <a:ext uri="{FF2B5EF4-FFF2-40B4-BE49-F238E27FC236}">
                <a16:creationId xmlns:a16="http://schemas.microsoft.com/office/drawing/2014/main" id="{7D5AA513-5D58-1E4C-B35D-8C48B31DCC4D}"/>
              </a:ext>
            </a:extLst>
          </p:cNvPr>
          <p:cNvPicPr>
            <a:picLocks noChangeAspect="1"/>
          </p:cNvPicPr>
          <p:nvPr userDrawn="1"/>
        </p:nvPicPr>
        <p:blipFill>
          <a:blip r:embed="rId3"/>
          <a:stretch>
            <a:fillRect/>
          </a:stretch>
        </p:blipFill>
        <p:spPr>
          <a:xfrm>
            <a:off x="2964244" y="1119203"/>
            <a:ext cx="3215512" cy="1404189"/>
          </a:xfrm>
          <a:prstGeom prst="rect">
            <a:avLst/>
          </a:prstGeom>
        </p:spPr>
      </p:pic>
      <p:sp>
        <p:nvSpPr>
          <p:cNvPr id="9" name="Obdĺžnik 8">
            <a:extLst>
              <a:ext uri="{FF2B5EF4-FFF2-40B4-BE49-F238E27FC236}">
                <a16:creationId xmlns:a16="http://schemas.microsoft.com/office/drawing/2014/main" id="{C346CC2C-CAD3-474C-8161-DD4ABB7F20D1}"/>
              </a:ext>
            </a:extLst>
          </p:cNvPr>
          <p:cNvSpPr/>
          <p:nvPr userDrawn="1"/>
        </p:nvSpPr>
        <p:spPr>
          <a:xfrm>
            <a:off x="4589585" y="4756638"/>
            <a:ext cx="782515" cy="307731"/>
          </a:xfrm>
          <a:prstGeom prst="rect">
            <a:avLst/>
          </a:prstGeom>
          <a:solidFill>
            <a:srgbClr val="003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77395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a:t>Kliknutím na ikonu pridáte obrázok</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
Druhá úroveň
Tretia úroveň
Štvrtá úroveň
Piata úroveň</a:t>
            </a:r>
            <a:endParaRPr lang="en-US" dirty="0"/>
          </a:p>
        </p:txBody>
      </p:sp>
    </p:spTree>
    <p:extLst>
      <p:ext uri="{BB962C8B-B14F-4D97-AF65-F5344CB8AC3E}">
        <p14:creationId xmlns:p14="http://schemas.microsoft.com/office/powerpoint/2010/main" val="76154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
Druhá úroveň
Tretia úroveň
Štvrtá úroveň
Piata úroveň</a:t>
            </a:r>
            <a:endParaRPr lang="en-US" dirty="0"/>
          </a:p>
        </p:txBody>
      </p:sp>
    </p:spTree>
    <p:extLst>
      <p:ext uri="{BB962C8B-B14F-4D97-AF65-F5344CB8AC3E}">
        <p14:creationId xmlns:p14="http://schemas.microsoft.com/office/powerpoint/2010/main" val="115411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sk-SK"/>
              <a:t>Upraviť štýly predlohy textu
Druhá úroveň
Tretia úroveň
Štvrtá úroveň
Piata úroveň</a:t>
            </a:r>
            <a:endParaRPr lang="en-US" dirty="0"/>
          </a:p>
        </p:txBody>
      </p:sp>
    </p:spTree>
    <p:extLst>
      <p:ext uri="{BB962C8B-B14F-4D97-AF65-F5344CB8AC3E}">
        <p14:creationId xmlns:p14="http://schemas.microsoft.com/office/powerpoint/2010/main" val="343908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dirty="0"/>
              <a:t>Upraviť štýly predlohy textu
Druhá úroveň
Tretia úroveň
Štvrtá úroveň
Piata úroveň</a:t>
            </a:r>
            <a:endParaRPr lang="en-US" dirty="0"/>
          </a:p>
        </p:txBody>
      </p:sp>
      <p:sp>
        <p:nvSpPr>
          <p:cNvPr id="4" name="Nadpis 3"/>
          <p:cNvSpPr>
            <a:spLocks noGrp="1"/>
          </p:cNvSpPr>
          <p:nvPr>
            <p:ph type="title"/>
          </p:nvPr>
        </p:nvSpPr>
        <p:spPr/>
        <p:txBody>
          <a:bodyPr/>
          <a:lstStyle/>
          <a:p>
            <a:r>
              <a:rPr lang="sk-SK"/>
              <a:t>Upravte štýly predlohy textu</a:t>
            </a:r>
          </a:p>
        </p:txBody>
      </p:sp>
    </p:spTree>
    <p:extLst>
      <p:ext uri="{BB962C8B-B14F-4D97-AF65-F5344CB8AC3E}">
        <p14:creationId xmlns:p14="http://schemas.microsoft.com/office/powerpoint/2010/main" val="420364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Zaoblený obdĺžnik 6">
            <a:extLst>
              <a:ext uri="{FF2B5EF4-FFF2-40B4-BE49-F238E27FC236}">
                <a16:creationId xmlns:a16="http://schemas.microsoft.com/office/drawing/2014/main" id="{3B679FBA-2224-B641-B4A7-017630659B5E}"/>
              </a:ext>
            </a:extLst>
          </p:cNvPr>
          <p:cNvSpPr/>
          <p:nvPr userDrawn="1"/>
        </p:nvSpPr>
        <p:spPr>
          <a:xfrm>
            <a:off x="562708" y="395654"/>
            <a:ext cx="8871438" cy="738554"/>
          </a:xfrm>
          <a:prstGeom prst="roundRect">
            <a:avLst/>
          </a:prstGeom>
          <a:ln>
            <a:solidFill>
              <a:srgbClr val="00397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k-SK"/>
          </a:p>
        </p:txBody>
      </p:sp>
      <p:sp>
        <p:nvSpPr>
          <p:cNvPr id="2" name="Title 1"/>
          <p:cNvSpPr>
            <a:spLocks noGrp="1"/>
          </p:cNvSpPr>
          <p:nvPr>
            <p:ph type="title"/>
          </p:nvPr>
        </p:nvSpPr>
        <p:spPr/>
        <p:txBody>
          <a:bodyPr/>
          <a:lstStyle/>
          <a:p>
            <a:r>
              <a:rPr lang="sk-SK" dirty="0"/>
              <a:t>Kliknutím upravte štýl predlohy nadpisu</a:t>
            </a:r>
            <a:endParaRPr lang="en-US" dirty="0"/>
          </a:p>
        </p:txBody>
      </p:sp>
      <p:sp>
        <p:nvSpPr>
          <p:cNvPr id="3" name="Content Placeholder 2"/>
          <p:cNvSpPr>
            <a:spLocks noGrp="1"/>
          </p:cNvSpPr>
          <p:nvPr>
            <p:ph idx="1"/>
          </p:nvPr>
        </p:nvSpPr>
        <p:spPr/>
        <p:txBody>
          <a:bodyPr/>
          <a:lstStyle/>
          <a:p>
            <a:pPr lvl="0"/>
            <a:r>
              <a:rPr lang="sk-SK" dirty="0"/>
              <a:t>Upraviť štýly predlohy textu
Druhá úroveň
Tretia úroveň
Štvrtá úroveň
Piata úroveň</a:t>
            </a:r>
            <a:endParaRPr lang="en-US" dirty="0"/>
          </a:p>
        </p:txBody>
      </p:sp>
      <p:pic>
        <p:nvPicPr>
          <p:cNvPr id="5" name="Obrázok 4">
            <a:extLst>
              <a:ext uri="{FF2B5EF4-FFF2-40B4-BE49-F238E27FC236}">
                <a16:creationId xmlns:a16="http://schemas.microsoft.com/office/drawing/2014/main" id="{4418E1E4-27DD-854C-9D09-B6A997FBB095}"/>
              </a:ext>
            </a:extLst>
          </p:cNvPr>
          <p:cNvPicPr>
            <a:picLocks noChangeAspect="1"/>
          </p:cNvPicPr>
          <p:nvPr userDrawn="1"/>
        </p:nvPicPr>
        <p:blipFill>
          <a:blip r:embed="rId2"/>
          <a:stretch>
            <a:fillRect/>
          </a:stretch>
        </p:blipFill>
        <p:spPr>
          <a:xfrm>
            <a:off x="5583115" y="4798062"/>
            <a:ext cx="1023370" cy="248723"/>
          </a:xfrm>
          <a:prstGeom prst="rect">
            <a:avLst/>
          </a:prstGeom>
        </p:spPr>
      </p:pic>
      <p:pic>
        <p:nvPicPr>
          <p:cNvPr id="6" name="Obrázok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9073" y="4673126"/>
            <a:ext cx="4528421" cy="470374"/>
          </a:xfrm>
          <a:prstGeom prst="rect">
            <a:avLst/>
          </a:prstGeom>
        </p:spPr>
      </p:pic>
    </p:spTree>
    <p:extLst>
      <p:ext uri="{BB962C8B-B14F-4D97-AF65-F5344CB8AC3E}">
        <p14:creationId xmlns:p14="http://schemas.microsoft.com/office/powerpoint/2010/main" val="2957633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sk-SK"/>
              <a:t>Kliknutím upravte štýl predlohy nadpisu</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a:t>Upraviť štýly predlohy textu
Druhá úroveň
Tretia úroveň
Štvrtá úroveň
Piata úroveň</a:t>
            </a:r>
            <a:endParaRPr lang="en-US" dirty="0"/>
          </a:p>
        </p:txBody>
      </p:sp>
      <p:pic>
        <p:nvPicPr>
          <p:cNvPr id="8" name="Obrázok 7">
            <a:extLst>
              <a:ext uri="{FF2B5EF4-FFF2-40B4-BE49-F238E27FC236}">
                <a16:creationId xmlns:a16="http://schemas.microsoft.com/office/drawing/2014/main" id="{47BED992-8811-524F-BC8F-B163A15F0271}"/>
              </a:ext>
            </a:extLst>
          </p:cNvPr>
          <p:cNvPicPr>
            <a:picLocks noChangeAspect="1"/>
          </p:cNvPicPr>
          <p:nvPr userDrawn="1"/>
        </p:nvPicPr>
        <p:blipFill>
          <a:blip r:embed="rId2"/>
          <a:stretch>
            <a:fillRect/>
          </a:stretch>
        </p:blipFill>
        <p:spPr>
          <a:xfrm>
            <a:off x="5583115" y="4798062"/>
            <a:ext cx="1023370" cy="248723"/>
          </a:xfrm>
          <a:prstGeom prst="rect">
            <a:avLst/>
          </a:prstGeom>
        </p:spPr>
      </p:pic>
    </p:spTree>
    <p:extLst>
      <p:ext uri="{BB962C8B-B14F-4D97-AF65-F5344CB8AC3E}">
        <p14:creationId xmlns:p14="http://schemas.microsoft.com/office/powerpoint/2010/main" val="148843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sk-SK"/>
              <a:t>Upraviť štýly predlohy textu
Druhá úroveň
Tretia úroveň
Štvrtá úroveň
Piata úroveň</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sk-SK"/>
              <a:t>Upraviť štýly predlohy textu
Druhá úroveň
Tretia úroveň
Štvrtá úroveň
Piata úroveň</a:t>
            </a:r>
            <a:endParaRPr lang="en-US" dirty="0"/>
          </a:p>
        </p:txBody>
      </p:sp>
    </p:spTree>
    <p:extLst>
      <p:ext uri="{BB962C8B-B14F-4D97-AF65-F5344CB8AC3E}">
        <p14:creationId xmlns:p14="http://schemas.microsoft.com/office/powerpoint/2010/main" val="157061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sk-SK"/>
              <a:t>Kliknutím upravte štýl predlohy nadpisu</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sk-SK" dirty="0"/>
              <a:t>Upraviť štýly predlohy textu
Druhá úroveň
Tretia úroveň
Štvrtá úroveň
Piata úroveň</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sk-SK"/>
              <a:t>Upraviť štýly predlohy textu
Druhá úroveň
Tretia úroveň
Štvrtá úroveň
Piata úroveň</a:t>
            </a:r>
            <a:endParaRPr lang="en-US" dirty="0"/>
          </a:p>
        </p:txBody>
      </p:sp>
    </p:spTree>
    <p:extLst>
      <p:ext uri="{BB962C8B-B14F-4D97-AF65-F5344CB8AC3E}">
        <p14:creationId xmlns:p14="http://schemas.microsoft.com/office/powerpoint/2010/main" val="33973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Tree>
    <p:extLst>
      <p:ext uri="{BB962C8B-B14F-4D97-AF65-F5344CB8AC3E}">
        <p14:creationId xmlns:p14="http://schemas.microsoft.com/office/powerpoint/2010/main" val="279109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20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k-SK"/>
              <a:t>Kliknutím upravte štýl predlohy nadpisu</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
Druhá úroveň
Tretia úroveň
Štvrtá úroveň
Piata úroveň</a:t>
            </a:r>
            <a:endParaRPr lang="en-US" dirty="0"/>
          </a:p>
        </p:txBody>
      </p:sp>
    </p:spTree>
    <p:extLst>
      <p:ext uri="{BB962C8B-B14F-4D97-AF65-F5344CB8AC3E}">
        <p14:creationId xmlns:p14="http://schemas.microsoft.com/office/powerpoint/2010/main" val="139644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k-SK" dirty="0"/>
              <a:t>Kliknutím upravte štýl predlohy nadpisu</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k-SK"/>
              <a:t>Upraviť štýly predlohy textu
Druhá úroveň
Tretia úroveň
Štvrtá úroveň
Piata úroveň</a:t>
            </a:r>
            <a:endParaRPr lang="en-US" dirty="0"/>
          </a:p>
        </p:txBody>
      </p:sp>
      <p:pic>
        <p:nvPicPr>
          <p:cNvPr id="9" name="Obrázok 8">
            <a:extLst>
              <a:ext uri="{FF2B5EF4-FFF2-40B4-BE49-F238E27FC236}">
                <a16:creationId xmlns:a16="http://schemas.microsoft.com/office/drawing/2014/main" id="{B8173816-2C5C-EC42-977B-FD7F6CF91D0E}"/>
              </a:ext>
            </a:extLst>
          </p:cNvPr>
          <p:cNvPicPr>
            <a:picLocks noChangeAspect="1"/>
          </p:cNvPicPr>
          <p:nvPr userDrawn="1"/>
        </p:nvPicPr>
        <p:blipFill>
          <a:blip r:embed="rId15"/>
          <a:stretch>
            <a:fillRect/>
          </a:stretch>
        </p:blipFill>
        <p:spPr>
          <a:xfrm>
            <a:off x="4635500" y="4830641"/>
            <a:ext cx="657469" cy="185658"/>
          </a:xfrm>
          <a:prstGeom prst="rect">
            <a:avLst/>
          </a:prstGeom>
        </p:spPr>
      </p:pic>
    </p:spTree>
    <p:extLst>
      <p:ext uri="{BB962C8B-B14F-4D97-AF65-F5344CB8AC3E}">
        <p14:creationId xmlns:p14="http://schemas.microsoft.com/office/powerpoint/2010/main" val="403612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dt="0"/>
  <p:txStyles>
    <p:titleStyle>
      <a:lvl1pPr algn="l" defTabSz="685800" rtl="0" eaLnBrk="1" latinLnBrk="0" hangingPunct="1">
        <a:lnSpc>
          <a:spcPct val="90000"/>
        </a:lnSpc>
        <a:spcBef>
          <a:spcPct val="0"/>
        </a:spcBef>
        <a:buNone/>
        <a:defRPr sz="3000" kern="1200">
          <a:solidFill>
            <a:srgbClr val="003975"/>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prel.ec.europa.eu/"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ita.sk/byvaniehrou/ludia-ktori-presli-na-tepelne-cerpadlo-dnes-celia-neprijemnemu-prekvapeniu/" TargetMode="External"/><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s.zelenadomacnostiam.sk/zariadeni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electronics-lab.com/brief-introduction-ce-mark-products/" TargetMode="External"/><Relationship Id="rId5" Type="http://schemas.openxmlformats.org/officeDocument/2006/relationships/image" Target="../media/image9.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zelenapodnikom.sk/"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FB5F6-E3B4-0E4F-A2AC-1EA1E9952C98}"/>
              </a:ext>
            </a:extLst>
          </p:cNvPr>
          <p:cNvSpPr>
            <a:spLocks noGrp="1"/>
          </p:cNvSpPr>
          <p:nvPr>
            <p:ph type="ctrTitle"/>
          </p:nvPr>
        </p:nvSpPr>
        <p:spPr>
          <a:xfrm>
            <a:off x="1143000" y="2887509"/>
            <a:ext cx="6858000" cy="1269623"/>
          </a:xfrm>
        </p:spPr>
        <p:txBody>
          <a:bodyPr>
            <a:normAutofit fontScale="90000"/>
          </a:bodyPr>
          <a:lstStyle/>
          <a:p>
            <a:r>
              <a:rPr lang="sk-SK" sz="3000" dirty="0"/>
              <a:t>NP Zelená podnikom</a:t>
            </a:r>
            <a:br>
              <a:rPr lang="sk-SK" sz="3000" dirty="0"/>
            </a:br>
            <a:r>
              <a:rPr lang="sk-SK" sz="3000" dirty="0"/>
              <a:t>Dokumenty potvrdzujúce splnenie požiadavky „výrazne nenarušiť“ (DNSH)</a:t>
            </a:r>
          </a:p>
        </p:txBody>
      </p:sp>
      <p:sp>
        <p:nvSpPr>
          <p:cNvPr id="4" name="Podnadpis 3">
            <a:extLst>
              <a:ext uri="{FF2B5EF4-FFF2-40B4-BE49-F238E27FC236}">
                <a16:creationId xmlns:a16="http://schemas.microsoft.com/office/drawing/2014/main" id="{0F126D25-4634-CE43-8FB7-D04EFB1138D4}"/>
              </a:ext>
            </a:extLst>
          </p:cNvPr>
          <p:cNvSpPr>
            <a:spLocks noGrp="1"/>
          </p:cNvSpPr>
          <p:nvPr>
            <p:ph type="subTitle" idx="1"/>
          </p:nvPr>
        </p:nvSpPr>
        <p:spPr/>
        <p:txBody>
          <a:bodyPr/>
          <a:lstStyle/>
          <a:p>
            <a:endParaRPr lang="sk-SK" dirty="0"/>
          </a:p>
        </p:txBody>
      </p:sp>
    </p:spTree>
    <p:extLst>
      <p:ext uri="{BB962C8B-B14F-4D97-AF65-F5344CB8AC3E}">
        <p14:creationId xmlns:p14="http://schemas.microsoft.com/office/powerpoint/2010/main" val="287866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2D9CC-9656-374B-35BA-9E64D308E11D}"/>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BACD448E-5449-F943-B5AE-695826605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073" y="4666468"/>
            <a:ext cx="4528421" cy="470374"/>
          </a:xfrm>
          <a:prstGeom prst="rect">
            <a:avLst/>
          </a:prstGeom>
        </p:spPr>
      </p:pic>
      <p:pic>
        <p:nvPicPr>
          <p:cNvPr id="6" name="Obrázok 5">
            <a:extLst>
              <a:ext uri="{FF2B5EF4-FFF2-40B4-BE49-F238E27FC236}">
                <a16:creationId xmlns:a16="http://schemas.microsoft.com/office/drawing/2014/main" id="{60A4347F-29FE-752A-53E1-04B6B6935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232" y="0"/>
            <a:ext cx="1742831" cy="681977"/>
          </a:xfrm>
          <a:prstGeom prst="rect">
            <a:avLst/>
          </a:prstGeom>
        </p:spPr>
      </p:pic>
      <p:sp>
        <p:nvSpPr>
          <p:cNvPr id="9" name="Zástupný objekt pre obsah 1">
            <a:extLst>
              <a:ext uri="{FF2B5EF4-FFF2-40B4-BE49-F238E27FC236}">
                <a16:creationId xmlns:a16="http://schemas.microsoft.com/office/drawing/2014/main" id="{7C9A7F66-6F66-BCBE-329A-E3D83C27A31D}"/>
              </a:ext>
            </a:extLst>
          </p:cNvPr>
          <p:cNvSpPr>
            <a:spLocks noGrp="1"/>
          </p:cNvSpPr>
          <p:nvPr>
            <p:ph idx="1"/>
          </p:nvPr>
        </p:nvSpPr>
        <p:spPr>
          <a:xfrm>
            <a:off x="628650" y="973667"/>
            <a:ext cx="7886700" cy="3659057"/>
          </a:xfrm>
        </p:spPr>
        <p:txBody>
          <a:bodyPr>
            <a:normAutofit/>
          </a:bodyPr>
          <a:lstStyle/>
          <a:p>
            <a:pPr marL="355600" lvl="0" indent="-355600" algn="just">
              <a:buFont typeface="Wingdings" panose="05000000000000000000" pitchFamily="2" charset="2"/>
              <a:buChar char="Ø"/>
            </a:pPr>
            <a:endParaRPr lang="sk-SK" sz="1800" dirty="0"/>
          </a:p>
          <a:p>
            <a:pPr marL="355600" lvl="0" indent="-355600" algn="just">
              <a:buFont typeface="Wingdings" panose="05000000000000000000" pitchFamily="2" charset="2"/>
              <a:buChar char="Ø"/>
            </a:pPr>
            <a:r>
              <a:rPr lang="sk-SK" sz="1800" dirty="0"/>
              <a:t>predpokladaná životnosť tepelného čerpadla s elektrickým pohonom je najmenej 10 rokov, pričom musí byť určené na využívanie energie z okolia. Splnenie podmienky je potrebné preukázať potvrdením výrobcu o predpokladanej životnosti zariadenia, alebo dokladom výrobcu o </a:t>
            </a:r>
            <a:r>
              <a:rPr lang="sk-SK" sz="1800"/>
              <a:t>záruke zariadenia</a:t>
            </a:r>
          </a:p>
          <a:p>
            <a:pPr marL="0" lvl="0" indent="0" algn="just">
              <a:buNone/>
            </a:pPr>
            <a:endParaRPr lang="sk-SK" sz="1400" dirty="0"/>
          </a:p>
          <a:p>
            <a:pPr marL="355600" indent="-355600" algn="just">
              <a:buNone/>
            </a:pPr>
            <a:r>
              <a:rPr lang="sk-SK" sz="1400" dirty="0"/>
              <a:t>	Potvrdenie výrobcu alebo doklad výrobcu je možné nahradiť technickým listom výrobku, ak obsahuje informácie preukazujúce splnenie podmienky životnosti.</a:t>
            </a:r>
          </a:p>
        </p:txBody>
      </p:sp>
    </p:spTree>
    <p:extLst>
      <p:ext uri="{BB962C8B-B14F-4D97-AF65-F5344CB8AC3E}">
        <p14:creationId xmlns:p14="http://schemas.microsoft.com/office/powerpoint/2010/main" val="327512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270C4666-AEE8-AEE1-9F36-3CC5750D5EBC}"/>
              </a:ext>
            </a:extLst>
          </p:cNvPr>
          <p:cNvPicPr>
            <a:picLocks noChangeAspect="1"/>
          </p:cNvPicPr>
          <p:nvPr/>
        </p:nvPicPr>
        <p:blipFill>
          <a:blip r:embed="rId2"/>
          <a:stretch>
            <a:fillRect/>
          </a:stretch>
        </p:blipFill>
        <p:spPr>
          <a:xfrm>
            <a:off x="2160108" y="0"/>
            <a:ext cx="4823784" cy="5143500"/>
          </a:xfrm>
          <a:prstGeom prst="rect">
            <a:avLst/>
          </a:prstGeom>
        </p:spPr>
      </p:pic>
    </p:spTree>
    <p:extLst>
      <p:ext uri="{BB962C8B-B14F-4D97-AF65-F5344CB8AC3E}">
        <p14:creationId xmlns:p14="http://schemas.microsoft.com/office/powerpoint/2010/main" val="386366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8A66851-55F8-BB78-955C-3DA219ED18F1}"/>
              </a:ext>
            </a:extLst>
          </p:cNvPr>
          <p:cNvSpPr>
            <a:spLocks noGrp="1"/>
          </p:cNvSpPr>
          <p:nvPr>
            <p:ph idx="1"/>
          </p:nvPr>
        </p:nvSpPr>
        <p:spPr>
          <a:xfrm>
            <a:off x="628650" y="735990"/>
            <a:ext cx="7886700" cy="2164984"/>
          </a:xfrm>
        </p:spPr>
        <p:txBody>
          <a:bodyPr>
            <a:normAutofit/>
          </a:bodyPr>
          <a:lstStyle/>
          <a:p>
            <a:pPr marL="358775" lvl="0" indent="-358775" algn="just">
              <a:buFont typeface="Wingdings" panose="05000000000000000000" pitchFamily="2" charset="2"/>
              <a:buChar char="Ø"/>
            </a:pPr>
            <a:r>
              <a:rPr lang="sk-SK" sz="1800" dirty="0"/>
              <a:t>pri tepelných čerpadlách vzduch/vzduch s menovitou kapacitou </a:t>
            </a:r>
            <a:r>
              <a:rPr lang="sk-SK" sz="1800" u="sng" dirty="0"/>
              <a:t>do 12 kW </a:t>
            </a:r>
            <a:r>
              <a:rPr lang="sk-SK" sz="1800" dirty="0"/>
              <a:t>musia mať vnútornú a vonkajšiu hladinu akustického výkonu pod prahovou hodnotou stanovenou v nariadení Komisie (EÚ) č. 206/2012 zo 6. marca 2012, ktorým sa vykonáva smernica Európskeho parlamentu a Rady 2009/125/ES, pokiaľ ide o požiadavky na </a:t>
            </a:r>
            <a:r>
              <a:rPr lang="sk-SK" sz="1800" dirty="0" err="1"/>
              <a:t>ekodizajn</a:t>
            </a:r>
            <a:r>
              <a:rPr lang="sk-SK" sz="1800" dirty="0"/>
              <a:t> </a:t>
            </a:r>
            <a:r>
              <a:rPr lang="sk-SK" sz="1800" dirty="0" err="1"/>
              <a:t>klimatizátorov</a:t>
            </a:r>
            <a:r>
              <a:rPr lang="sk-SK" sz="1800" dirty="0"/>
              <a:t> a pohodových ventilátorov. </a:t>
            </a:r>
          </a:p>
          <a:p>
            <a:pPr marL="358775" lvl="0" indent="-358775" algn="just">
              <a:buNone/>
            </a:pPr>
            <a:r>
              <a:rPr lang="sk-SK" sz="1800" dirty="0"/>
              <a:t>	Splnenie podmienky je potrebné preukázať príslušným záznamom v Európskom registri výrobkov s energetickým označením (databáza EPREL);</a:t>
            </a:r>
            <a:endParaRPr lang="sk-SK" dirty="0"/>
          </a:p>
        </p:txBody>
      </p:sp>
      <p:graphicFrame>
        <p:nvGraphicFramePr>
          <p:cNvPr id="5" name="Tabuľka 4">
            <a:extLst>
              <a:ext uri="{FF2B5EF4-FFF2-40B4-BE49-F238E27FC236}">
                <a16:creationId xmlns:a16="http://schemas.microsoft.com/office/drawing/2014/main" id="{64CD3A50-3FB9-7E2B-F92B-BA86AFFFC3C9}"/>
              </a:ext>
            </a:extLst>
          </p:cNvPr>
          <p:cNvGraphicFramePr>
            <a:graphicFrameLocks noGrp="1"/>
          </p:cNvGraphicFramePr>
          <p:nvPr>
            <p:extLst>
              <p:ext uri="{D42A27DB-BD31-4B8C-83A1-F6EECF244321}">
                <p14:modId xmlns:p14="http://schemas.microsoft.com/office/powerpoint/2010/main" val="3618891563"/>
              </p:ext>
            </p:extLst>
          </p:nvPr>
        </p:nvGraphicFramePr>
        <p:xfrm>
          <a:off x="625231" y="3530754"/>
          <a:ext cx="8065476" cy="1074852"/>
        </p:xfrm>
        <a:graphic>
          <a:graphicData uri="http://schemas.openxmlformats.org/drawingml/2006/table">
            <a:tbl>
              <a:tblPr/>
              <a:tblGrid>
                <a:gridCol w="2016369">
                  <a:extLst>
                    <a:ext uri="{9D8B030D-6E8A-4147-A177-3AD203B41FA5}">
                      <a16:colId xmlns:a16="http://schemas.microsoft.com/office/drawing/2014/main" val="1147398701"/>
                    </a:ext>
                  </a:extLst>
                </a:gridCol>
                <a:gridCol w="2016369">
                  <a:extLst>
                    <a:ext uri="{9D8B030D-6E8A-4147-A177-3AD203B41FA5}">
                      <a16:colId xmlns:a16="http://schemas.microsoft.com/office/drawing/2014/main" val="1269877003"/>
                    </a:ext>
                  </a:extLst>
                </a:gridCol>
                <a:gridCol w="2016369">
                  <a:extLst>
                    <a:ext uri="{9D8B030D-6E8A-4147-A177-3AD203B41FA5}">
                      <a16:colId xmlns:a16="http://schemas.microsoft.com/office/drawing/2014/main" val="1252522373"/>
                    </a:ext>
                  </a:extLst>
                </a:gridCol>
                <a:gridCol w="2016369">
                  <a:extLst>
                    <a:ext uri="{9D8B030D-6E8A-4147-A177-3AD203B41FA5}">
                      <a16:colId xmlns:a16="http://schemas.microsoft.com/office/drawing/2014/main" val="837352106"/>
                    </a:ext>
                  </a:extLst>
                </a:gridCol>
              </a:tblGrid>
              <a:tr h="268713">
                <a:tc gridSpan="2">
                  <a:txBody>
                    <a:bodyPr/>
                    <a:lstStyle/>
                    <a:p>
                      <a:pPr algn="ctr">
                        <a:spcBef>
                          <a:spcPts val="300"/>
                        </a:spcBef>
                        <a:spcAft>
                          <a:spcPts val="300"/>
                        </a:spcAft>
                        <a:buNone/>
                      </a:pPr>
                      <a:r>
                        <a:rPr lang="sk-SK" b="1">
                          <a:effectLst/>
                        </a:rPr>
                        <a:t>Menovitý výkon ≤ 6 kW</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sk-SK"/>
                    </a:p>
                  </a:txBody>
                  <a:tcPr/>
                </a:tc>
                <a:tc gridSpan="2">
                  <a:txBody>
                    <a:bodyPr/>
                    <a:lstStyle/>
                    <a:p>
                      <a:pPr algn="ctr">
                        <a:spcBef>
                          <a:spcPts val="300"/>
                        </a:spcBef>
                        <a:spcAft>
                          <a:spcPts val="300"/>
                        </a:spcAft>
                        <a:buNone/>
                      </a:pPr>
                      <a:r>
                        <a:rPr lang="sk-SK" b="1">
                          <a:effectLst/>
                        </a:rPr>
                        <a:t>6 &lt; menovitý výkon ≤12 kW</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sk-SK"/>
                    </a:p>
                  </a:txBody>
                  <a:tcPr/>
                </a:tc>
                <a:extLst>
                  <a:ext uri="{0D108BD9-81ED-4DB2-BD59-A6C34878D82A}">
                    <a16:rowId xmlns:a16="http://schemas.microsoft.com/office/drawing/2014/main" val="3648834774"/>
                  </a:ext>
                </a:extLst>
              </a:tr>
              <a:tr h="537426">
                <a:tc>
                  <a:txBody>
                    <a:bodyPr/>
                    <a:lstStyle/>
                    <a:p>
                      <a:pPr algn="ctr">
                        <a:spcBef>
                          <a:spcPts val="300"/>
                        </a:spcBef>
                        <a:spcAft>
                          <a:spcPts val="300"/>
                        </a:spcAft>
                        <a:buNone/>
                      </a:pPr>
                      <a:r>
                        <a:rPr lang="sk-SK" b="1" dirty="0">
                          <a:effectLst/>
                        </a:rPr>
                        <a:t>Vnútorná hladina akustického výkonu v dB(A)</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buNone/>
                      </a:pPr>
                      <a:r>
                        <a:rPr lang="sk-SK" b="1">
                          <a:effectLst/>
                        </a:rPr>
                        <a:t>Vonkajšia hladina akustického výkonu v dB(A)</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buNone/>
                      </a:pPr>
                      <a:r>
                        <a:rPr lang="sk-SK" b="1" dirty="0">
                          <a:effectLst/>
                        </a:rPr>
                        <a:t>Vnútorná hladina akustického výkonu v dB(A)</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buNone/>
                      </a:pPr>
                      <a:r>
                        <a:rPr lang="sk-SK" b="1">
                          <a:effectLst/>
                        </a:rPr>
                        <a:t>Vonkajšia hladina akustického výkonu v dB(A)</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4184545"/>
                  </a:ext>
                </a:extLst>
              </a:tr>
              <a:tr h="268713">
                <a:tc>
                  <a:txBody>
                    <a:bodyPr/>
                    <a:lstStyle/>
                    <a:p>
                      <a:pPr algn="ctr">
                        <a:spcBef>
                          <a:spcPts val="300"/>
                        </a:spcBef>
                        <a:spcAft>
                          <a:spcPts val="300"/>
                        </a:spcAft>
                        <a:buNone/>
                      </a:pPr>
                      <a:r>
                        <a:rPr lang="sk-SK" dirty="0">
                          <a:effectLst/>
                        </a:rPr>
                        <a:t>60</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buNone/>
                      </a:pPr>
                      <a:r>
                        <a:rPr lang="sk-SK" dirty="0">
                          <a:effectLst/>
                        </a:rPr>
                        <a:t>65</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buNone/>
                      </a:pPr>
                      <a:r>
                        <a:rPr lang="sk-SK" dirty="0">
                          <a:effectLst/>
                        </a:rPr>
                        <a:t>65</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buNone/>
                      </a:pPr>
                      <a:r>
                        <a:rPr lang="sk-SK" dirty="0">
                          <a:effectLst/>
                        </a:rPr>
                        <a:t>70</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40139"/>
                  </a:ext>
                </a:extLst>
              </a:tr>
            </a:tbl>
          </a:graphicData>
        </a:graphic>
      </p:graphicFrame>
      <p:sp>
        <p:nvSpPr>
          <p:cNvPr id="6" name="Rectangle 1">
            <a:extLst>
              <a:ext uri="{FF2B5EF4-FFF2-40B4-BE49-F238E27FC236}">
                <a16:creationId xmlns:a16="http://schemas.microsoft.com/office/drawing/2014/main" id="{54A2A4DB-5076-7CC8-D6A6-069EA53A3EB8}"/>
              </a:ext>
            </a:extLst>
          </p:cNvPr>
          <p:cNvSpPr>
            <a:spLocks noChangeArrowheads="1"/>
          </p:cNvSpPr>
          <p:nvPr/>
        </p:nvSpPr>
        <p:spPr bwMode="auto">
          <a:xfrm>
            <a:off x="394189" y="30621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k-SK" altLang="sk-SK" sz="1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Požiadavky na maximálnu hladinu akustického výkonu</a:t>
            </a:r>
            <a:endParaRPr kumimoji="0" lang="sk-SK" altLang="sk-S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015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3A9852A4-F770-9BA7-0DC5-D241F6379642}"/>
              </a:ext>
            </a:extLst>
          </p:cNvPr>
          <p:cNvPicPr>
            <a:picLocks noGrp="1" noChangeAspect="1"/>
          </p:cNvPicPr>
          <p:nvPr>
            <p:ph idx="1"/>
          </p:nvPr>
        </p:nvPicPr>
        <p:blipFill>
          <a:blip r:embed="rId2"/>
          <a:stretch>
            <a:fillRect/>
          </a:stretch>
        </p:blipFill>
        <p:spPr>
          <a:xfrm>
            <a:off x="1855434" y="952763"/>
            <a:ext cx="5718086" cy="3621620"/>
          </a:xfrm>
          <a:prstGeom prst="rect">
            <a:avLst/>
          </a:prstGeom>
        </p:spPr>
      </p:pic>
      <p:sp>
        <p:nvSpPr>
          <p:cNvPr id="3" name="Nadpis 2">
            <a:extLst>
              <a:ext uri="{FF2B5EF4-FFF2-40B4-BE49-F238E27FC236}">
                <a16:creationId xmlns:a16="http://schemas.microsoft.com/office/drawing/2014/main" id="{D4E73E19-1AFF-45D8-38C7-BFDF79AE14B3}"/>
              </a:ext>
            </a:extLst>
          </p:cNvPr>
          <p:cNvSpPr>
            <a:spLocks noGrp="1"/>
          </p:cNvSpPr>
          <p:nvPr>
            <p:ph type="title"/>
          </p:nvPr>
        </p:nvSpPr>
        <p:spPr/>
        <p:txBody>
          <a:bodyPr/>
          <a:lstStyle/>
          <a:p>
            <a:pPr algn="ctr"/>
            <a:r>
              <a:rPr lang="sk-SK" sz="3200" u="sng" dirty="0">
                <a:hlinkClick r:id="rId3"/>
              </a:rPr>
              <a:t>https://eprel.ec.europa.eu/</a:t>
            </a:r>
            <a:r>
              <a:rPr lang="sk-SK" sz="3200" dirty="0"/>
              <a:t>  </a:t>
            </a:r>
            <a:br>
              <a:rPr lang="sk-SK" sz="3200" dirty="0"/>
            </a:br>
            <a:endParaRPr lang="sk-SK" dirty="0"/>
          </a:p>
        </p:txBody>
      </p:sp>
      <p:sp>
        <p:nvSpPr>
          <p:cNvPr id="6" name="Ovál 5">
            <a:extLst>
              <a:ext uri="{FF2B5EF4-FFF2-40B4-BE49-F238E27FC236}">
                <a16:creationId xmlns:a16="http://schemas.microsoft.com/office/drawing/2014/main" id="{C81C20CE-165A-2573-8DCE-587AC9C43812}"/>
              </a:ext>
            </a:extLst>
          </p:cNvPr>
          <p:cNvSpPr/>
          <p:nvPr/>
        </p:nvSpPr>
        <p:spPr>
          <a:xfrm>
            <a:off x="5056554" y="2183907"/>
            <a:ext cx="591086" cy="38784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6674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33C1482-62F2-75EA-8651-7CEAB771E1CB}"/>
              </a:ext>
            </a:extLst>
          </p:cNvPr>
          <p:cNvSpPr>
            <a:spLocks noGrp="1"/>
          </p:cNvSpPr>
          <p:nvPr>
            <p:ph idx="1"/>
          </p:nvPr>
        </p:nvSpPr>
        <p:spPr>
          <a:xfrm>
            <a:off x="628650" y="841972"/>
            <a:ext cx="7886700" cy="2138296"/>
          </a:xfrm>
        </p:spPr>
        <p:txBody>
          <a:bodyPr>
            <a:normAutofit/>
          </a:bodyPr>
          <a:lstStyle/>
          <a:p>
            <a:pPr marL="358775" lvl="0" indent="-358775" algn="just">
              <a:buFont typeface="Wingdings" panose="05000000000000000000" pitchFamily="2" charset="2"/>
              <a:buChar char="Ø"/>
            </a:pPr>
            <a:r>
              <a:rPr lang="sk-SK" sz="1800" dirty="0"/>
              <a:t>pri tepelných čerpadlách s elektrickým pohonom neprekročí prahová hodnota chladiva potenciál globálneho otepľovania 675. Splnenie podmienky je potrebné preukázať technickou dokumentáciu zariadenia</a:t>
            </a:r>
          </a:p>
          <a:p>
            <a:pPr marL="358775" indent="-358775" algn="just">
              <a:buNone/>
            </a:pPr>
            <a:r>
              <a:rPr lang="sk-SK" dirty="0"/>
              <a:t>	</a:t>
            </a:r>
          </a:p>
          <a:p>
            <a:pPr marL="358775" indent="-358775" algn="just">
              <a:buNone/>
            </a:pPr>
            <a:r>
              <a:rPr lang="sk-SK" sz="1800" i="1" dirty="0"/>
              <a:t>	</a:t>
            </a:r>
            <a:r>
              <a:rPr lang="sk-SK" sz="1600" i="1" dirty="0"/>
              <a:t>Toto obmedzenie sa bude uplatňovať v súlade s platným znením nariadenia Európskeho parlamentu a Rady (EÚ) č. 517/2014 o </a:t>
            </a:r>
            <a:r>
              <a:rPr lang="sk-SK" sz="1600" i="1" dirty="0" err="1"/>
              <a:t>fluórovaných</a:t>
            </a:r>
            <a:r>
              <a:rPr lang="sk-SK" sz="1600" i="1" dirty="0"/>
              <a:t> skleníkových plynoch, ktorým sa zrušuje nariadenie (ES) č. 842/2006.</a:t>
            </a:r>
          </a:p>
          <a:p>
            <a:pPr marL="358775" indent="-358775" algn="just">
              <a:buNone/>
            </a:pPr>
            <a:endParaRPr lang="sk-SK" i="1" dirty="0"/>
          </a:p>
        </p:txBody>
      </p:sp>
      <p:sp>
        <p:nvSpPr>
          <p:cNvPr id="3" name="BlokTextu 2">
            <a:extLst>
              <a:ext uri="{FF2B5EF4-FFF2-40B4-BE49-F238E27FC236}">
                <a16:creationId xmlns:a16="http://schemas.microsoft.com/office/drawing/2014/main" id="{4C9E95A3-EBC0-F7BB-6BF3-5DBF41A8CB00}"/>
              </a:ext>
            </a:extLst>
          </p:cNvPr>
          <p:cNvSpPr txBox="1"/>
          <p:nvPr/>
        </p:nvSpPr>
        <p:spPr>
          <a:xfrm>
            <a:off x="878417" y="3155061"/>
            <a:ext cx="7636933" cy="1261884"/>
          </a:xfrm>
          <a:prstGeom prst="rect">
            <a:avLst/>
          </a:prstGeom>
          <a:noFill/>
        </p:spPr>
        <p:txBody>
          <a:bodyPr wrap="square" rtlCol="0">
            <a:spAutoFit/>
          </a:bodyPr>
          <a:lstStyle/>
          <a:p>
            <a:pPr indent="-358775" algn="ctr"/>
            <a:r>
              <a:rPr lang="sk-SK" sz="1600" dirty="0"/>
              <a:t>V súlade s platným nariadením* sa toto obmedzenie začne uplatňovať postupne, </a:t>
            </a:r>
            <a:r>
              <a:rPr lang="sk-SK" sz="1600" b="1" dirty="0"/>
              <a:t>najskôr od 1. januára 2027</a:t>
            </a:r>
            <a:r>
              <a:rPr lang="sk-SK" sz="1600" dirty="0"/>
              <a:t>.</a:t>
            </a:r>
          </a:p>
          <a:p>
            <a:pPr marL="358775" indent="-358775" algn="ctr">
              <a:buNone/>
            </a:pPr>
            <a:endParaRPr lang="sk-SK" sz="1600" i="1" dirty="0"/>
          </a:p>
          <a:p>
            <a:pPr algn="just"/>
            <a:r>
              <a:rPr lang="sk-SK" sz="1400" dirty="0"/>
              <a:t>* Nariadenie 2024/573 zo 7. februára 2024 o </a:t>
            </a:r>
            <a:r>
              <a:rPr lang="sk-SK" sz="1400" dirty="0" err="1"/>
              <a:t>fluórovaných</a:t>
            </a:r>
            <a:r>
              <a:rPr lang="sk-SK" sz="1400" dirty="0"/>
              <a:t> skleníkových plynoch, ktorým sa mení smernica (EÚ) 2019/1937 a zrušuje nariadenie (EÚ) č. 517/2014</a:t>
            </a:r>
          </a:p>
        </p:txBody>
      </p:sp>
    </p:spTree>
    <p:extLst>
      <p:ext uri="{BB962C8B-B14F-4D97-AF65-F5344CB8AC3E}">
        <p14:creationId xmlns:p14="http://schemas.microsoft.com/office/powerpoint/2010/main" val="97775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A4D2597-91B7-CF4F-30B3-95C9FE767B1A}"/>
              </a:ext>
            </a:extLst>
          </p:cNvPr>
          <p:cNvSpPr>
            <a:spLocks noGrp="1"/>
          </p:cNvSpPr>
          <p:nvPr>
            <p:ph idx="1"/>
          </p:nvPr>
        </p:nvSpPr>
        <p:spPr>
          <a:xfrm>
            <a:off x="628650" y="941561"/>
            <a:ext cx="7886700" cy="1557195"/>
          </a:xfrm>
        </p:spPr>
        <p:txBody>
          <a:bodyPr>
            <a:normAutofit/>
          </a:bodyPr>
          <a:lstStyle/>
          <a:p>
            <a:r>
              <a:rPr lang="sk-SK" sz="1600" dirty="0"/>
              <a:t>GWP = potenciál globálneho otepľovania</a:t>
            </a:r>
          </a:p>
          <a:p>
            <a:pPr marL="0" indent="0" algn="just">
              <a:buNone/>
            </a:pPr>
            <a:r>
              <a:rPr lang="sk-SK" sz="1600" dirty="0"/>
              <a:t>Je to potenciál klimatického otepľovania skleníkového plynu v pomere k potenciálu klimatického otepľovania oxidu uhličitého (CO</a:t>
            </a:r>
            <a:r>
              <a:rPr lang="sk-SK" sz="1600" baseline="-25000" dirty="0"/>
              <a:t>2</a:t>
            </a:r>
            <a:r>
              <a:rPr lang="sk-SK" sz="1600" dirty="0"/>
              <a:t>); počíta sa, pokiaľ nie je uvedené inak, ako 100-ročný potenciál globálneho otepľovania jedného kilogramu skleníkového plynu v pomere k jednému kilogramu CO</a:t>
            </a:r>
            <a:r>
              <a:rPr lang="sk-SK" sz="1600" baseline="-25000" dirty="0"/>
              <a:t>2</a:t>
            </a:r>
            <a:r>
              <a:rPr lang="sk-SK" sz="1600" dirty="0"/>
              <a:t>, ako je stanovené v prílohách I, II, III a VI, alebo v prípade zmesí sa počíta podľa prílohy VI</a:t>
            </a:r>
          </a:p>
        </p:txBody>
      </p:sp>
      <p:sp>
        <p:nvSpPr>
          <p:cNvPr id="3" name="Nadpis 2">
            <a:extLst>
              <a:ext uri="{FF2B5EF4-FFF2-40B4-BE49-F238E27FC236}">
                <a16:creationId xmlns:a16="http://schemas.microsoft.com/office/drawing/2014/main" id="{4F230B8F-DA93-55A8-3FD6-E556743CE40A}"/>
              </a:ext>
            </a:extLst>
          </p:cNvPr>
          <p:cNvSpPr>
            <a:spLocks noGrp="1"/>
          </p:cNvSpPr>
          <p:nvPr>
            <p:ph type="title"/>
          </p:nvPr>
        </p:nvSpPr>
        <p:spPr>
          <a:xfrm>
            <a:off x="628650" y="273844"/>
            <a:ext cx="7886700" cy="550021"/>
          </a:xfrm>
        </p:spPr>
        <p:txBody>
          <a:bodyPr>
            <a:normAutofit/>
          </a:bodyPr>
          <a:lstStyle/>
          <a:p>
            <a:r>
              <a:rPr lang="sk-SK" sz="2400" dirty="0"/>
              <a:t>Keďže 1. január 2027 sa blíži... </a:t>
            </a:r>
          </a:p>
        </p:txBody>
      </p:sp>
      <p:sp>
        <p:nvSpPr>
          <p:cNvPr id="4" name="BlokTextu 3">
            <a:extLst>
              <a:ext uri="{FF2B5EF4-FFF2-40B4-BE49-F238E27FC236}">
                <a16:creationId xmlns:a16="http://schemas.microsoft.com/office/drawing/2014/main" id="{4BFF34BB-213E-FBC1-B0A2-A3C204BE8E75}"/>
              </a:ext>
            </a:extLst>
          </p:cNvPr>
          <p:cNvSpPr txBox="1"/>
          <p:nvPr/>
        </p:nvSpPr>
        <p:spPr>
          <a:xfrm>
            <a:off x="628650" y="2751167"/>
            <a:ext cx="7886700" cy="1962076"/>
          </a:xfrm>
          <a:prstGeom prst="rect">
            <a:avLst/>
          </a:prstGeom>
          <a:noFill/>
        </p:spPr>
        <p:txBody>
          <a:bodyPr wrap="square" rtlCol="0">
            <a:spAutoFit/>
          </a:bodyPr>
          <a:lstStyle/>
          <a:p>
            <a:pPr algn="just"/>
            <a:r>
              <a:rPr lang="sk-SK" dirty="0"/>
              <a:t>Každé tepelné čerpadlo obsahuje chladivo (plyn), ktorý sa používa na prenášanie tepla medzi vonkajším prostredím a vnútornými priestormi budovy. Chladivá môžu mať rôznu hodnotu GWP, čo znamená, že niektoré chladivá môžu mať oveľa väčší vplyv na globálne otepľovanie ako iné.</a:t>
            </a:r>
          </a:p>
          <a:p>
            <a:endParaRPr lang="sk-SK" dirty="0"/>
          </a:p>
          <a:p>
            <a:endParaRPr lang="sk-SK" dirty="0"/>
          </a:p>
          <a:p>
            <a:pPr algn="just"/>
            <a:r>
              <a:rPr lang="sk-SK" dirty="0"/>
              <a:t>Staršie typy chladív, ako R134a (GWP približne 1430) R410A (GWP okolo 2088), mali veľmi vysoký GWP, čo znamená, že ich úniky do atmosféry mali výrazne negatívny dopad na životné prostredie. Novšie, ekologicky šetrnejšie chladivá ako R32 (GWP=675) alebo R290 (GWP=3) majú nižší GWP a sú považované za oveľa priaznivejšie pre klímu. </a:t>
            </a:r>
          </a:p>
        </p:txBody>
      </p:sp>
      <p:sp>
        <p:nvSpPr>
          <p:cNvPr id="5" name="BlokTextu 4">
            <a:extLst>
              <a:ext uri="{FF2B5EF4-FFF2-40B4-BE49-F238E27FC236}">
                <a16:creationId xmlns:a16="http://schemas.microsoft.com/office/drawing/2014/main" id="{EE0EF211-55C9-446D-DEE8-5AEAF4BBA6FB}"/>
              </a:ext>
            </a:extLst>
          </p:cNvPr>
          <p:cNvSpPr txBox="1"/>
          <p:nvPr/>
        </p:nvSpPr>
        <p:spPr>
          <a:xfrm>
            <a:off x="837446" y="2381835"/>
            <a:ext cx="7469108" cy="369332"/>
          </a:xfrm>
          <a:prstGeom prst="rect">
            <a:avLst/>
          </a:prstGeom>
          <a:noFill/>
        </p:spPr>
        <p:txBody>
          <a:bodyPr wrap="square" rtlCol="0">
            <a:spAutoFit/>
          </a:bodyPr>
          <a:lstStyle/>
          <a:p>
            <a:pPr algn="ctr"/>
            <a:r>
              <a:rPr lang="sk-SK" sz="1800" b="1" cap="small" dirty="0">
                <a:solidFill>
                  <a:schemeClr val="accent2">
                    <a:lumMod val="75000"/>
                  </a:schemeClr>
                </a:solidFill>
                <a:cs typeface="Dreaming Outloud Script Pro" panose="020F0502020204030204" pitchFamily="66" charset="0"/>
              </a:rPr>
              <a:t>Zjednodušene povedané</a:t>
            </a:r>
          </a:p>
        </p:txBody>
      </p:sp>
      <p:sp>
        <p:nvSpPr>
          <p:cNvPr id="6" name="BlokTextu 5">
            <a:extLst>
              <a:ext uri="{FF2B5EF4-FFF2-40B4-BE49-F238E27FC236}">
                <a16:creationId xmlns:a16="http://schemas.microsoft.com/office/drawing/2014/main" id="{1BFDA655-901D-CDB9-D8B2-C905A51E5F10}"/>
              </a:ext>
            </a:extLst>
          </p:cNvPr>
          <p:cNvSpPr txBox="1"/>
          <p:nvPr/>
        </p:nvSpPr>
        <p:spPr>
          <a:xfrm>
            <a:off x="837446" y="3454400"/>
            <a:ext cx="7536087" cy="338554"/>
          </a:xfrm>
          <a:prstGeom prst="rect">
            <a:avLst/>
          </a:prstGeom>
          <a:noFill/>
        </p:spPr>
        <p:txBody>
          <a:bodyPr wrap="square" rtlCol="0">
            <a:spAutoFit/>
          </a:bodyPr>
          <a:lstStyle/>
          <a:p>
            <a:pPr algn="ctr"/>
            <a:r>
              <a:rPr lang="sk-SK" sz="1600" dirty="0">
                <a:solidFill>
                  <a:schemeClr val="accent2">
                    <a:lumMod val="75000"/>
                  </a:schemeClr>
                </a:solidFill>
              </a:rPr>
              <a:t>1 kg chladiva R134a prispieva k skleníkovému efektu až 1430-krát viac ako 1 kg CO</a:t>
            </a:r>
            <a:r>
              <a:rPr lang="sk-SK" sz="1600" baseline="-25000" dirty="0">
                <a:solidFill>
                  <a:schemeClr val="accent2">
                    <a:lumMod val="75000"/>
                  </a:schemeClr>
                </a:solidFill>
              </a:rPr>
              <a:t>2</a:t>
            </a:r>
          </a:p>
        </p:txBody>
      </p:sp>
    </p:spTree>
    <p:extLst>
      <p:ext uri="{BB962C8B-B14F-4D97-AF65-F5344CB8AC3E}">
        <p14:creationId xmlns:p14="http://schemas.microsoft.com/office/powerpoint/2010/main" val="42235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up)">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3A6C77B-6421-7B9C-E21B-A5BFD1C22757}"/>
              </a:ext>
            </a:extLst>
          </p:cNvPr>
          <p:cNvSpPr>
            <a:spLocks noGrp="1"/>
          </p:cNvSpPr>
          <p:nvPr>
            <p:ph type="title"/>
          </p:nvPr>
        </p:nvSpPr>
        <p:spPr>
          <a:xfrm>
            <a:off x="571500" y="200297"/>
            <a:ext cx="7886700" cy="1750423"/>
          </a:xfrm>
        </p:spPr>
        <p:txBody>
          <a:bodyPr vert="horz" lIns="91440" tIns="45720" rIns="91440" bIns="45720" rtlCol="0" anchor="ctr">
            <a:normAutofit/>
          </a:bodyPr>
          <a:lstStyle/>
          <a:p>
            <a:pPr lvl="0"/>
            <a:r>
              <a:rPr lang="sk-SK" sz="2000" u="sng" dirty="0"/>
              <a:t>Pri tepelných čerpadlách s elektrickým pohonom</a:t>
            </a:r>
            <a:r>
              <a:rPr lang="sk-SK" sz="2000" dirty="0"/>
              <a:t> požiadavky na energetickú účinnosť stanovené vo vykonávacích nariadeniach </a:t>
            </a:r>
            <a:r>
              <a:rPr lang="sk-SK" sz="2000" u="sng" dirty="0"/>
              <a:t>je potrebné preukázať zaradením </a:t>
            </a:r>
            <a:r>
              <a:rPr lang="sk-SK" sz="2000" b="1" u="sng" dirty="0"/>
              <a:t>do jednej z dvoch najvyšších významne zastúpených </a:t>
            </a:r>
            <a:r>
              <a:rPr lang="sk-SK" sz="2000" u="sng" dirty="0"/>
              <a:t>tried energetickej účinnosti </a:t>
            </a:r>
            <a:r>
              <a:rPr lang="sk-SK" sz="2000" dirty="0"/>
              <a:t>v zmysle čl. 7 ods. 2 nariadenia Európskeho parlamentu a Rady (EÚ) 2017/1369. </a:t>
            </a:r>
            <a:endParaRPr lang="sk-SK" sz="1400" dirty="0"/>
          </a:p>
        </p:txBody>
      </p:sp>
      <p:sp>
        <p:nvSpPr>
          <p:cNvPr id="4" name="BlokTextu 3">
            <a:extLst>
              <a:ext uri="{FF2B5EF4-FFF2-40B4-BE49-F238E27FC236}">
                <a16:creationId xmlns:a16="http://schemas.microsoft.com/office/drawing/2014/main" id="{A1D69BFA-8CFD-142A-2065-4D931F8412A5}"/>
              </a:ext>
            </a:extLst>
          </p:cNvPr>
          <p:cNvSpPr txBox="1"/>
          <p:nvPr/>
        </p:nvSpPr>
        <p:spPr>
          <a:xfrm>
            <a:off x="714103" y="2586165"/>
            <a:ext cx="3886200" cy="1480457"/>
          </a:xfrm>
          <a:prstGeom prst="rect">
            <a:avLst/>
          </a:prstGeom>
        </p:spPr>
        <p:txBody>
          <a:bodyPr vert="horz" lIns="91440" tIns="45720" rIns="91440" bIns="45720" rtlCol="0">
            <a:normAutofit/>
          </a:bodyPr>
          <a:lstStyle/>
          <a:p>
            <a:pPr>
              <a:lnSpc>
                <a:spcPct val="90000"/>
              </a:lnSpc>
              <a:spcBef>
                <a:spcPts val="750"/>
              </a:spcBef>
            </a:pPr>
            <a:r>
              <a:rPr lang="en-US" sz="2100" dirty="0"/>
              <a:t>Ak je </a:t>
            </a:r>
            <a:r>
              <a:rPr lang="en-US" sz="2100" dirty="0" err="1"/>
              <a:t>tepelné</a:t>
            </a:r>
            <a:r>
              <a:rPr lang="en-US" sz="2100" dirty="0"/>
              <a:t> </a:t>
            </a:r>
            <a:r>
              <a:rPr lang="en-US" sz="2100" dirty="0" err="1"/>
              <a:t>čerpadlo</a:t>
            </a:r>
            <a:r>
              <a:rPr lang="en-US" sz="2100" dirty="0"/>
              <a:t> </a:t>
            </a:r>
            <a:r>
              <a:rPr lang="en-US" sz="2100" dirty="0" err="1"/>
              <a:t>určené</a:t>
            </a:r>
            <a:r>
              <a:rPr lang="en-US" sz="2100" dirty="0"/>
              <a:t> </a:t>
            </a:r>
            <a:r>
              <a:rPr lang="en-US" sz="2100" dirty="0" err="1"/>
              <a:t>na</a:t>
            </a:r>
            <a:r>
              <a:rPr lang="en-US" sz="2100" dirty="0"/>
              <a:t> </a:t>
            </a:r>
            <a:r>
              <a:rPr lang="en-US" sz="2100" dirty="0" err="1"/>
              <a:t>vykurovanie</a:t>
            </a:r>
            <a:r>
              <a:rPr lang="en-US" sz="2100" dirty="0"/>
              <a:t>, je </a:t>
            </a:r>
            <a:r>
              <a:rPr lang="en-US" sz="2100" dirty="0" err="1"/>
              <a:t>relevantná</a:t>
            </a:r>
            <a:r>
              <a:rPr lang="en-US" sz="2100" dirty="0"/>
              <a:t> </a:t>
            </a:r>
            <a:r>
              <a:rPr lang="en-US" sz="2100" dirty="0" err="1"/>
              <a:t>nasledujúca</a:t>
            </a:r>
            <a:r>
              <a:rPr lang="en-US" sz="2100" dirty="0"/>
              <a:t> </a:t>
            </a:r>
            <a:r>
              <a:rPr lang="sk-SK" sz="2100" dirty="0"/>
              <a:t>časť</a:t>
            </a:r>
            <a:r>
              <a:rPr lang="en-US" sz="2100" dirty="0"/>
              <a:t> </a:t>
            </a:r>
            <a:r>
              <a:rPr lang="en-US" sz="2100" dirty="0" err="1"/>
              <a:t>databázy</a:t>
            </a:r>
            <a:r>
              <a:rPr lang="en-US" sz="2100" dirty="0"/>
              <a:t> EPREL</a:t>
            </a:r>
          </a:p>
        </p:txBody>
      </p:sp>
      <p:pic>
        <p:nvPicPr>
          <p:cNvPr id="8" name="Obrázok 7">
            <a:extLst>
              <a:ext uri="{FF2B5EF4-FFF2-40B4-BE49-F238E27FC236}">
                <a16:creationId xmlns:a16="http://schemas.microsoft.com/office/drawing/2014/main" id="{EEFD6871-4AB2-10B9-5645-549C3D66C32B}"/>
              </a:ext>
            </a:extLst>
          </p:cNvPr>
          <p:cNvPicPr>
            <a:picLocks noChangeAspect="1"/>
          </p:cNvPicPr>
          <p:nvPr/>
        </p:nvPicPr>
        <p:blipFill>
          <a:blip r:embed="rId2">
            <a:extLst>
              <a:ext uri="{837473B0-CC2E-450A-ABE3-18F120FF3D39}">
                <a1611:picAttrSrcUrl xmlns:a1611="http://schemas.microsoft.com/office/drawing/2016/11/main" r:id="rId3"/>
              </a:ext>
            </a:extLst>
          </a:blip>
          <a:srcRect l="13667" r="-4" b="-4"/>
          <a:stretch>
            <a:fillRect/>
          </a:stretch>
        </p:blipFill>
        <p:spPr>
          <a:xfrm>
            <a:off x="5526133" y="2107151"/>
            <a:ext cx="2903764" cy="2438486"/>
          </a:xfrm>
          <a:prstGeom prst="rect">
            <a:avLst/>
          </a:prstGeom>
          <a:noFill/>
        </p:spPr>
      </p:pic>
    </p:spTree>
    <p:extLst>
      <p:ext uri="{BB962C8B-B14F-4D97-AF65-F5344CB8AC3E}">
        <p14:creationId xmlns:p14="http://schemas.microsoft.com/office/powerpoint/2010/main" val="241091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5192D53-88B8-6FC8-A1BE-4D91931BE628}"/>
              </a:ext>
            </a:extLst>
          </p:cNvPr>
          <p:cNvSpPr>
            <a:spLocks noGrp="1"/>
          </p:cNvSpPr>
          <p:nvPr>
            <p:ph idx="1"/>
          </p:nvPr>
        </p:nvSpPr>
        <p:spPr/>
        <p:txBody>
          <a:bodyPr/>
          <a:lstStyle/>
          <a:p>
            <a:endParaRPr lang="sk-SK"/>
          </a:p>
        </p:txBody>
      </p:sp>
      <p:sp>
        <p:nvSpPr>
          <p:cNvPr id="3" name="Nadpis 2">
            <a:extLst>
              <a:ext uri="{FF2B5EF4-FFF2-40B4-BE49-F238E27FC236}">
                <a16:creationId xmlns:a16="http://schemas.microsoft.com/office/drawing/2014/main" id="{50A8571E-6054-B863-F4F4-1F8CB8010F3E}"/>
              </a:ext>
            </a:extLst>
          </p:cNvPr>
          <p:cNvSpPr>
            <a:spLocks noGrp="1"/>
          </p:cNvSpPr>
          <p:nvPr>
            <p:ph type="title"/>
          </p:nvPr>
        </p:nvSpPr>
        <p:spPr/>
        <p:txBody>
          <a:bodyPr/>
          <a:lstStyle/>
          <a:p>
            <a:endParaRPr lang="sk-SK"/>
          </a:p>
        </p:txBody>
      </p:sp>
      <p:pic>
        <p:nvPicPr>
          <p:cNvPr id="6" name="Obrázok 5">
            <a:extLst>
              <a:ext uri="{FF2B5EF4-FFF2-40B4-BE49-F238E27FC236}">
                <a16:creationId xmlns:a16="http://schemas.microsoft.com/office/drawing/2014/main" id="{17EEFD46-EA6D-DED6-256E-5B0B33CB806A}"/>
              </a:ext>
            </a:extLst>
          </p:cNvPr>
          <p:cNvPicPr>
            <a:picLocks noChangeAspect="1"/>
          </p:cNvPicPr>
          <p:nvPr/>
        </p:nvPicPr>
        <p:blipFill>
          <a:blip r:embed="rId2"/>
          <a:stretch>
            <a:fillRect/>
          </a:stretch>
        </p:blipFill>
        <p:spPr>
          <a:xfrm>
            <a:off x="320557" y="0"/>
            <a:ext cx="8502886" cy="5143500"/>
          </a:xfrm>
          <a:prstGeom prst="rect">
            <a:avLst/>
          </a:prstGeom>
        </p:spPr>
      </p:pic>
      <p:sp>
        <p:nvSpPr>
          <p:cNvPr id="4" name="Ovál 3">
            <a:extLst>
              <a:ext uri="{FF2B5EF4-FFF2-40B4-BE49-F238E27FC236}">
                <a16:creationId xmlns:a16="http://schemas.microsoft.com/office/drawing/2014/main" id="{0149DB95-D30A-090E-1ECD-A140B444D387}"/>
              </a:ext>
            </a:extLst>
          </p:cNvPr>
          <p:cNvSpPr/>
          <p:nvPr/>
        </p:nvSpPr>
        <p:spPr>
          <a:xfrm>
            <a:off x="320557" y="2328488"/>
            <a:ext cx="2046515" cy="14978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92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31D7C7EE-90DA-0A66-8DBA-A26562743C33}"/>
              </a:ext>
            </a:extLst>
          </p:cNvPr>
          <p:cNvPicPr>
            <a:picLocks noChangeAspect="1"/>
          </p:cNvPicPr>
          <p:nvPr/>
        </p:nvPicPr>
        <p:blipFill>
          <a:blip r:embed="rId2"/>
          <a:stretch>
            <a:fillRect/>
          </a:stretch>
        </p:blipFill>
        <p:spPr>
          <a:xfrm>
            <a:off x="1861878" y="50800"/>
            <a:ext cx="5420244" cy="4729163"/>
          </a:xfrm>
          <a:prstGeom prst="rect">
            <a:avLst/>
          </a:prstGeom>
          <a:noFill/>
        </p:spPr>
      </p:pic>
      <p:sp>
        <p:nvSpPr>
          <p:cNvPr id="6" name="Obdĺžnik: zaoblené rohy 5">
            <a:extLst>
              <a:ext uri="{FF2B5EF4-FFF2-40B4-BE49-F238E27FC236}">
                <a16:creationId xmlns:a16="http://schemas.microsoft.com/office/drawing/2014/main" id="{B15C41A3-E1AC-B301-CC45-19DA6A89E61E}"/>
              </a:ext>
            </a:extLst>
          </p:cNvPr>
          <p:cNvSpPr/>
          <p:nvPr/>
        </p:nvSpPr>
        <p:spPr>
          <a:xfrm>
            <a:off x="1972491" y="2987040"/>
            <a:ext cx="1733006" cy="52251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bdĺžnik: zaoblené rohy 6">
            <a:extLst>
              <a:ext uri="{FF2B5EF4-FFF2-40B4-BE49-F238E27FC236}">
                <a16:creationId xmlns:a16="http://schemas.microsoft.com/office/drawing/2014/main" id="{C53876FE-3908-FB55-9786-8A0587EAB24D}"/>
              </a:ext>
            </a:extLst>
          </p:cNvPr>
          <p:cNvSpPr/>
          <p:nvPr/>
        </p:nvSpPr>
        <p:spPr>
          <a:xfrm>
            <a:off x="3705497" y="2878183"/>
            <a:ext cx="1733006" cy="52251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bdĺžnik: zaoblené rohy 7">
            <a:extLst>
              <a:ext uri="{FF2B5EF4-FFF2-40B4-BE49-F238E27FC236}">
                <a16:creationId xmlns:a16="http://schemas.microsoft.com/office/drawing/2014/main" id="{64D9260A-7E8A-1D88-A418-D250DC564B2A}"/>
              </a:ext>
            </a:extLst>
          </p:cNvPr>
          <p:cNvSpPr/>
          <p:nvPr/>
        </p:nvSpPr>
        <p:spPr>
          <a:xfrm>
            <a:off x="5438503" y="2712720"/>
            <a:ext cx="1733006" cy="52251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0196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C6AA3C8-D31E-05B0-2F89-BD9713B2963E}"/>
              </a:ext>
            </a:extLst>
          </p:cNvPr>
          <p:cNvSpPr>
            <a:spLocks noGrp="1"/>
          </p:cNvSpPr>
          <p:nvPr>
            <p:ph type="title"/>
          </p:nvPr>
        </p:nvSpPr>
        <p:spPr/>
        <p:txBody>
          <a:bodyPr/>
          <a:lstStyle/>
          <a:p>
            <a:r>
              <a:rPr lang="sk-SK" dirty="0"/>
              <a:t>Tepelné čerpadlo určené na chladenie</a:t>
            </a:r>
          </a:p>
        </p:txBody>
      </p:sp>
      <p:sp>
        <p:nvSpPr>
          <p:cNvPr id="4" name="BlokTextu 3">
            <a:extLst>
              <a:ext uri="{FF2B5EF4-FFF2-40B4-BE49-F238E27FC236}">
                <a16:creationId xmlns:a16="http://schemas.microsoft.com/office/drawing/2014/main" id="{0A7AF97A-AB92-D1D9-BA3D-A75F59EB6346}"/>
              </a:ext>
            </a:extLst>
          </p:cNvPr>
          <p:cNvSpPr txBox="1"/>
          <p:nvPr/>
        </p:nvSpPr>
        <p:spPr>
          <a:xfrm>
            <a:off x="1455938" y="2317072"/>
            <a:ext cx="4873841" cy="1953087"/>
          </a:xfrm>
          <a:prstGeom prst="rect">
            <a:avLst/>
          </a:prstGeom>
        </p:spPr>
        <p:txBody>
          <a:bodyPr vert="horz" lIns="91440" tIns="45720" rIns="91440" bIns="45720" rtlCol="0">
            <a:normAutofit/>
          </a:bodyPr>
          <a:lstStyle/>
          <a:p>
            <a:pPr>
              <a:lnSpc>
                <a:spcPct val="90000"/>
              </a:lnSpc>
              <a:spcBef>
                <a:spcPts val="750"/>
              </a:spcBef>
            </a:pPr>
            <a:r>
              <a:rPr lang="en-US" sz="2100" dirty="0"/>
              <a:t>Ak je </a:t>
            </a:r>
            <a:r>
              <a:rPr lang="en-US" sz="2100" dirty="0" err="1"/>
              <a:t>tepelné</a:t>
            </a:r>
            <a:r>
              <a:rPr lang="en-US" sz="2100" dirty="0"/>
              <a:t> </a:t>
            </a:r>
            <a:r>
              <a:rPr lang="en-US" sz="2100" dirty="0" err="1"/>
              <a:t>čerpadlo</a:t>
            </a:r>
            <a:r>
              <a:rPr lang="en-US" sz="2100" dirty="0"/>
              <a:t> </a:t>
            </a:r>
            <a:r>
              <a:rPr lang="en-US" sz="2100" dirty="0" err="1"/>
              <a:t>určené</a:t>
            </a:r>
            <a:r>
              <a:rPr lang="en-US" sz="2100" dirty="0"/>
              <a:t> </a:t>
            </a:r>
            <a:r>
              <a:rPr lang="en-US" sz="2100" dirty="0" err="1"/>
              <a:t>na</a:t>
            </a:r>
            <a:r>
              <a:rPr lang="en-US" sz="2100" dirty="0"/>
              <a:t> </a:t>
            </a:r>
            <a:r>
              <a:rPr lang="sk-SK" sz="2100" dirty="0"/>
              <a:t>chladenie</a:t>
            </a:r>
            <a:r>
              <a:rPr lang="en-US" sz="2100" dirty="0"/>
              <a:t>, je </a:t>
            </a:r>
            <a:r>
              <a:rPr lang="en-US" sz="2100" dirty="0" err="1"/>
              <a:t>relevantná</a:t>
            </a:r>
            <a:r>
              <a:rPr lang="en-US" sz="2100" dirty="0"/>
              <a:t> </a:t>
            </a:r>
            <a:r>
              <a:rPr lang="en-US" sz="2100" dirty="0" err="1"/>
              <a:t>nasledujúca</a:t>
            </a:r>
            <a:r>
              <a:rPr lang="en-US" sz="2100" dirty="0"/>
              <a:t> </a:t>
            </a:r>
            <a:r>
              <a:rPr lang="en-US" sz="2100" dirty="0" err="1"/>
              <a:t>oblasť</a:t>
            </a:r>
            <a:r>
              <a:rPr lang="en-US" sz="2100" dirty="0"/>
              <a:t> </a:t>
            </a:r>
            <a:r>
              <a:rPr lang="en-US" sz="2100" dirty="0" err="1"/>
              <a:t>databázy</a:t>
            </a:r>
            <a:r>
              <a:rPr lang="en-US" sz="2100" dirty="0"/>
              <a:t> EPREL</a:t>
            </a:r>
          </a:p>
        </p:txBody>
      </p:sp>
    </p:spTree>
    <p:extLst>
      <p:ext uri="{BB962C8B-B14F-4D97-AF65-F5344CB8AC3E}">
        <p14:creationId xmlns:p14="http://schemas.microsoft.com/office/powerpoint/2010/main" val="413114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CDDC2A1-C2CC-99CA-91F4-32B765A506DE}"/>
              </a:ext>
            </a:extLst>
          </p:cNvPr>
          <p:cNvSpPr>
            <a:spLocks noGrp="1"/>
          </p:cNvSpPr>
          <p:nvPr>
            <p:ph idx="1"/>
          </p:nvPr>
        </p:nvSpPr>
        <p:spPr>
          <a:xfrm>
            <a:off x="628650" y="1120177"/>
            <a:ext cx="7886700" cy="1910700"/>
          </a:xfrm>
        </p:spPr>
        <p:txBody>
          <a:bodyPr>
            <a:normAutofit/>
          </a:bodyPr>
          <a:lstStyle/>
          <a:p>
            <a:pPr marL="0" indent="0" algn="just">
              <a:buNone/>
            </a:pPr>
            <a:r>
              <a:rPr lang="sk-SK" sz="2000" dirty="0"/>
              <a:t>Zariadenia, ktoré sú predmetom podpory národného projektu Zelená podnikom, musia spĺňať požiadavky zásady „výrazne nenarušiť“, ako vyplýva z článku 17 nariadenia Európskeho parlamentu a Rady (EÚ) 2020/852 o </a:t>
            </a:r>
            <a:r>
              <a:rPr lang="sk-SK" sz="1800" dirty="0"/>
              <a:t>vytvorení</a:t>
            </a:r>
            <a:r>
              <a:rPr lang="sk-SK" sz="2000" dirty="0"/>
              <a:t> rámca na uľahčenie udržateľných investícií a o zmene nariadenia (EÚ) 2019/2088 a sú bližšie definované v špecifických nariadeniach.</a:t>
            </a:r>
          </a:p>
        </p:txBody>
      </p:sp>
      <p:sp>
        <p:nvSpPr>
          <p:cNvPr id="4" name="Nadpis 2">
            <a:extLst>
              <a:ext uri="{FF2B5EF4-FFF2-40B4-BE49-F238E27FC236}">
                <a16:creationId xmlns:a16="http://schemas.microsoft.com/office/drawing/2014/main" id="{E8CC919F-4D6D-7B2A-706F-F64232017023}"/>
              </a:ext>
            </a:extLst>
          </p:cNvPr>
          <p:cNvSpPr>
            <a:spLocks noGrp="1"/>
          </p:cNvSpPr>
          <p:nvPr>
            <p:ph type="title"/>
          </p:nvPr>
        </p:nvSpPr>
        <p:spPr>
          <a:xfrm>
            <a:off x="628650" y="375444"/>
            <a:ext cx="7886700" cy="993775"/>
          </a:xfrm>
        </p:spPr>
        <p:txBody>
          <a:bodyPr>
            <a:normAutofit/>
          </a:bodyPr>
          <a:lstStyle/>
          <a:p>
            <a:pPr algn="ctr"/>
            <a:r>
              <a:rPr lang="sk-SK" sz="2000" b="1" dirty="0"/>
              <a:t>Všeobecné podmienky NP Zelená podnikom</a:t>
            </a:r>
            <a:endParaRPr lang="sk-SK" dirty="0"/>
          </a:p>
        </p:txBody>
      </p:sp>
      <p:sp>
        <p:nvSpPr>
          <p:cNvPr id="5" name="BlokTextu 4">
            <a:extLst>
              <a:ext uri="{FF2B5EF4-FFF2-40B4-BE49-F238E27FC236}">
                <a16:creationId xmlns:a16="http://schemas.microsoft.com/office/drawing/2014/main" id="{E119A82E-048F-7E42-2BB6-E0E8406CF08D}"/>
              </a:ext>
            </a:extLst>
          </p:cNvPr>
          <p:cNvSpPr txBox="1"/>
          <p:nvPr/>
        </p:nvSpPr>
        <p:spPr>
          <a:xfrm>
            <a:off x="628651" y="2917861"/>
            <a:ext cx="7886700" cy="1223412"/>
          </a:xfrm>
          <a:prstGeom prst="rect">
            <a:avLst/>
          </a:prstGeom>
          <a:noFill/>
        </p:spPr>
        <p:txBody>
          <a:bodyPr wrap="square" rtlCol="0">
            <a:spAutoFit/>
          </a:bodyPr>
          <a:lstStyle/>
          <a:p>
            <a:pPr algn="just"/>
            <a:r>
              <a:rPr lang="sk-SK" sz="2000" dirty="0"/>
              <a:t>V prípade, že zariadenie je zaradené do zoznamu oprávnených zariadení národného projektu Zelená domácnostiam, splnenie podmienok nie je potrebné preukazovať.</a:t>
            </a:r>
          </a:p>
          <a:p>
            <a:endParaRPr lang="sk-SK" dirty="0"/>
          </a:p>
        </p:txBody>
      </p:sp>
      <p:sp>
        <p:nvSpPr>
          <p:cNvPr id="6" name="BlokTextu 5">
            <a:extLst>
              <a:ext uri="{FF2B5EF4-FFF2-40B4-BE49-F238E27FC236}">
                <a16:creationId xmlns:a16="http://schemas.microsoft.com/office/drawing/2014/main" id="{D2087D45-FEF9-9EFC-E177-CD876DD41E36}"/>
              </a:ext>
            </a:extLst>
          </p:cNvPr>
          <p:cNvSpPr txBox="1"/>
          <p:nvPr/>
        </p:nvSpPr>
        <p:spPr>
          <a:xfrm>
            <a:off x="1656521" y="4253501"/>
            <a:ext cx="5322013" cy="300082"/>
          </a:xfrm>
          <a:prstGeom prst="rect">
            <a:avLst/>
          </a:prstGeom>
          <a:noFill/>
        </p:spPr>
        <p:txBody>
          <a:bodyPr wrap="square" rtlCol="0">
            <a:spAutoFit/>
          </a:bodyPr>
          <a:lstStyle/>
          <a:p>
            <a:pPr algn="ctr"/>
            <a:r>
              <a:rPr lang="sk-SK" dirty="0">
                <a:hlinkClick r:id="rId2"/>
              </a:rPr>
              <a:t>https://is.zelenadomacnostiam.sk/zariadenia</a:t>
            </a:r>
            <a:r>
              <a:rPr lang="sk-SK" dirty="0"/>
              <a:t> </a:t>
            </a:r>
          </a:p>
        </p:txBody>
      </p:sp>
    </p:spTree>
    <p:extLst>
      <p:ext uri="{BB962C8B-B14F-4D97-AF65-F5344CB8AC3E}">
        <p14:creationId xmlns:p14="http://schemas.microsoft.com/office/powerpoint/2010/main" val="11528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BBE8144-1D70-613D-0F78-3625069AF3EF}"/>
              </a:ext>
            </a:extLst>
          </p:cNvPr>
          <p:cNvSpPr>
            <a:spLocks noGrp="1"/>
          </p:cNvSpPr>
          <p:nvPr>
            <p:ph idx="1"/>
          </p:nvPr>
        </p:nvSpPr>
        <p:spPr/>
        <p:txBody>
          <a:bodyPr/>
          <a:lstStyle/>
          <a:p>
            <a:endParaRPr lang="sk-SK"/>
          </a:p>
        </p:txBody>
      </p:sp>
      <p:sp>
        <p:nvSpPr>
          <p:cNvPr id="3" name="Nadpis 2">
            <a:extLst>
              <a:ext uri="{FF2B5EF4-FFF2-40B4-BE49-F238E27FC236}">
                <a16:creationId xmlns:a16="http://schemas.microsoft.com/office/drawing/2014/main" id="{880A08B0-6BA1-E483-5CE7-D7B89B89120A}"/>
              </a:ext>
            </a:extLst>
          </p:cNvPr>
          <p:cNvSpPr>
            <a:spLocks noGrp="1"/>
          </p:cNvSpPr>
          <p:nvPr>
            <p:ph type="title"/>
          </p:nvPr>
        </p:nvSpPr>
        <p:spPr/>
        <p:txBody>
          <a:bodyPr/>
          <a:lstStyle/>
          <a:p>
            <a:endParaRPr lang="sk-SK"/>
          </a:p>
        </p:txBody>
      </p:sp>
      <p:pic>
        <p:nvPicPr>
          <p:cNvPr id="4" name="Obrázok 3">
            <a:extLst>
              <a:ext uri="{FF2B5EF4-FFF2-40B4-BE49-F238E27FC236}">
                <a16:creationId xmlns:a16="http://schemas.microsoft.com/office/drawing/2014/main" id="{BF370BC9-01EC-BCA9-CA29-B194F23073E7}"/>
              </a:ext>
            </a:extLst>
          </p:cNvPr>
          <p:cNvPicPr>
            <a:picLocks noChangeAspect="1"/>
          </p:cNvPicPr>
          <p:nvPr/>
        </p:nvPicPr>
        <p:blipFill>
          <a:blip r:embed="rId2"/>
          <a:stretch>
            <a:fillRect/>
          </a:stretch>
        </p:blipFill>
        <p:spPr>
          <a:xfrm>
            <a:off x="320557" y="0"/>
            <a:ext cx="8502886" cy="5143500"/>
          </a:xfrm>
          <a:prstGeom prst="rect">
            <a:avLst/>
          </a:prstGeom>
        </p:spPr>
      </p:pic>
      <p:sp>
        <p:nvSpPr>
          <p:cNvPr id="6" name="Ovál 5">
            <a:extLst>
              <a:ext uri="{FF2B5EF4-FFF2-40B4-BE49-F238E27FC236}">
                <a16:creationId xmlns:a16="http://schemas.microsoft.com/office/drawing/2014/main" id="{E3F64590-4DBD-1D2F-A492-AECBF0E956A9}"/>
              </a:ext>
            </a:extLst>
          </p:cNvPr>
          <p:cNvSpPr/>
          <p:nvPr/>
        </p:nvSpPr>
        <p:spPr>
          <a:xfrm>
            <a:off x="4511040" y="0"/>
            <a:ext cx="2133600" cy="11185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5464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6E0B96A5-8B7F-2BE1-5832-642E295C46D1}"/>
              </a:ext>
            </a:extLst>
          </p:cNvPr>
          <p:cNvPicPr>
            <a:picLocks noChangeAspect="1"/>
          </p:cNvPicPr>
          <p:nvPr/>
        </p:nvPicPr>
        <p:blipFill>
          <a:blip r:embed="rId2"/>
          <a:stretch>
            <a:fillRect/>
          </a:stretch>
        </p:blipFill>
        <p:spPr>
          <a:xfrm>
            <a:off x="1714501" y="50800"/>
            <a:ext cx="5714999" cy="4729163"/>
          </a:xfrm>
          <a:prstGeom prst="rect">
            <a:avLst/>
          </a:prstGeom>
          <a:noFill/>
        </p:spPr>
      </p:pic>
      <p:sp>
        <p:nvSpPr>
          <p:cNvPr id="6" name="Ovál 5">
            <a:extLst>
              <a:ext uri="{FF2B5EF4-FFF2-40B4-BE49-F238E27FC236}">
                <a16:creationId xmlns:a16="http://schemas.microsoft.com/office/drawing/2014/main" id="{D1152138-E8F3-40B7-C799-E59625CC0F97}"/>
              </a:ext>
            </a:extLst>
          </p:cNvPr>
          <p:cNvSpPr/>
          <p:nvPr/>
        </p:nvSpPr>
        <p:spPr>
          <a:xfrm>
            <a:off x="1924594" y="1785257"/>
            <a:ext cx="1497875" cy="5921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bdĺžnik: zaoblené rohy 7">
            <a:extLst>
              <a:ext uri="{FF2B5EF4-FFF2-40B4-BE49-F238E27FC236}">
                <a16:creationId xmlns:a16="http://schemas.microsoft.com/office/drawing/2014/main" id="{C6B0F614-7683-7635-AD17-FB1C9AB47891}"/>
              </a:ext>
            </a:extLst>
          </p:cNvPr>
          <p:cNvSpPr/>
          <p:nvPr/>
        </p:nvSpPr>
        <p:spPr>
          <a:xfrm>
            <a:off x="1820091" y="2821577"/>
            <a:ext cx="1820092" cy="50509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45252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5541BEB-A303-251D-3C91-CAA301778F3E}"/>
              </a:ext>
            </a:extLst>
          </p:cNvPr>
          <p:cNvSpPr>
            <a:spLocks noGrp="1"/>
          </p:cNvSpPr>
          <p:nvPr>
            <p:ph idx="1"/>
          </p:nvPr>
        </p:nvSpPr>
        <p:spPr/>
        <p:txBody>
          <a:bodyPr>
            <a:normAutofit/>
          </a:bodyPr>
          <a:lstStyle/>
          <a:p>
            <a:pPr marL="0" indent="0" algn="just">
              <a:buNone/>
            </a:pPr>
            <a:r>
              <a:rPr lang="sk-SK" sz="1600" dirty="0"/>
              <a:t>Žiadateľ v takom prípade musí predložiť vyjadrenie výrobcu alebo dodávateľa zariadenia, ktorým preukáže splnenie podmienok uvedených v Nariadení Komisie č. 813/2013, ktorým sa vykonáva smernica 2009/125/ES, pokiaľ ide o požiadavky na </a:t>
            </a:r>
            <a:r>
              <a:rPr lang="sk-SK" sz="1600" dirty="0" err="1"/>
              <a:t>ekodizajn</a:t>
            </a:r>
            <a:r>
              <a:rPr lang="sk-SK" sz="1600" dirty="0"/>
              <a:t> tepelných zdrojov na vykurovanie priestoru a kombinovaných tepelných zdrojov. </a:t>
            </a:r>
          </a:p>
          <a:p>
            <a:pPr marL="0" indent="0" algn="just">
              <a:buNone/>
            </a:pPr>
            <a:endParaRPr lang="sk-SK" sz="1600" dirty="0"/>
          </a:p>
          <a:p>
            <a:pPr marL="0" indent="0" algn="just">
              <a:buNone/>
            </a:pPr>
            <a:r>
              <a:rPr lang="sk-SK" sz="1600" dirty="0"/>
              <a:t>Podstatná je </a:t>
            </a:r>
            <a:r>
              <a:rPr lang="sk-SK" sz="1600" b="1" u="sng" dirty="0"/>
              <a:t>sezónna energetická účinnosť vykurovania (SCOP)</a:t>
            </a:r>
          </a:p>
          <a:p>
            <a:pPr marL="0" indent="0" algn="just">
              <a:buNone/>
            </a:pPr>
            <a:endParaRPr lang="sk-SK" sz="1600" dirty="0"/>
          </a:p>
          <a:p>
            <a:pPr marL="0" indent="0" algn="just">
              <a:buNone/>
            </a:pPr>
            <a:endParaRPr lang="sk-SK" sz="1600" dirty="0"/>
          </a:p>
        </p:txBody>
      </p:sp>
      <p:sp>
        <p:nvSpPr>
          <p:cNvPr id="3" name="Nadpis 2">
            <a:extLst>
              <a:ext uri="{FF2B5EF4-FFF2-40B4-BE49-F238E27FC236}">
                <a16:creationId xmlns:a16="http://schemas.microsoft.com/office/drawing/2014/main" id="{9511A1CE-054D-EBD3-97B3-D2A2B0B4F6F9}"/>
              </a:ext>
            </a:extLst>
          </p:cNvPr>
          <p:cNvSpPr>
            <a:spLocks noGrp="1"/>
          </p:cNvSpPr>
          <p:nvPr>
            <p:ph type="title"/>
          </p:nvPr>
        </p:nvSpPr>
        <p:spPr/>
        <p:txBody>
          <a:bodyPr>
            <a:normAutofit/>
          </a:bodyPr>
          <a:lstStyle/>
          <a:p>
            <a:pPr algn="ctr"/>
            <a:r>
              <a:rPr lang="sk-SK" sz="2000" dirty="0"/>
              <a:t>A čo v prípade, ak tepelné čerpadlo </a:t>
            </a:r>
            <a:br>
              <a:rPr lang="sk-SK" sz="2000" dirty="0"/>
            </a:br>
            <a:r>
              <a:rPr lang="sk-SK" sz="2000" b="1" dirty="0"/>
              <a:t>nie je </a:t>
            </a:r>
            <a:r>
              <a:rPr lang="sk-SK" sz="2000" dirty="0"/>
              <a:t>v databáze EPREL</a:t>
            </a:r>
            <a:br>
              <a:rPr lang="sk-SK" sz="2000" dirty="0"/>
            </a:br>
            <a:r>
              <a:rPr lang="sk-SK" sz="2000" dirty="0"/>
              <a:t>ani v zozname oprávnených zariadení Zelená domácnostiam?</a:t>
            </a:r>
          </a:p>
        </p:txBody>
      </p:sp>
      <p:graphicFrame>
        <p:nvGraphicFramePr>
          <p:cNvPr id="4" name="Tabuľka 3">
            <a:extLst>
              <a:ext uri="{FF2B5EF4-FFF2-40B4-BE49-F238E27FC236}">
                <a16:creationId xmlns:a16="http://schemas.microsoft.com/office/drawing/2014/main" id="{99C4A32F-41A7-576E-839E-83A22CC5E815}"/>
              </a:ext>
            </a:extLst>
          </p:cNvPr>
          <p:cNvGraphicFramePr>
            <a:graphicFrameLocks noGrp="1"/>
          </p:cNvGraphicFramePr>
          <p:nvPr>
            <p:extLst>
              <p:ext uri="{D42A27DB-BD31-4B8C-83A1-F6EECF244321}">
                <p14:modId xmlns:p14="http://schemas.microsoft.com/office/powerpoint/2010/main" val="1428990172"/>
              </p:ext>
            </p:extLst>
          </p:nvPr>
        </p:nvGraphicFramePr>
        <p:xfrm>
          <a:off x="779228" y="3185015"/>
          <a:ext cx="7585544" cy="1244600"/>
        </p:xfrm>
        <a:graphic>
          <a:graphicData uri="http://schemas.openxmlformats.org/drawingml/2006/table">
            <a:tbl>
              <a:tblPr firstRow="1" bandRow="1">
                <a:tableStyleId>{2D5ABB26-0587-4C30-8999-92F81FD0307C}</a:tableStyleId>
              </a:tblPr>
              <a:tblGrid>
                <a:gridCol w="4109643">
                  <a:extLst>
                    <a:ext uri="{9D8B030D-6E8A-4147-A177-3AD203B41FA5}">
                      <a16:colId xmlns:a16="http://schemas.microsoft.com/office/drawing/2014/main" val="3154691322"/>
                    </a:ext>
                  </a:extLst>
                </a:gridCol>
                <a:gridCol w="3475901">
                  <a:extLst>
                    <a:ext uri="{9D8B030D-6E8A-4147-A177-3AD203B41FA5}">
                      <a16:colId xmlns:a16="http://schemas.microsoft.com/office/drawing/2014/main" val="1543287344"/>
                    </a:ext>
                  </a:extLst>
                </a:gridCol>
              </a:tblGrid>
              <a:tr h="370840">
                <a:tc>
                  <a:txBody>
                    <a:bodyPr/>
                    <a:lstStyle/>
                    <a:p>
                      <a:r>
                        <a:rPr lang="sk-SK" b="1" dirty="0"/>
                        <a:t>Zariadenie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k-SK" b="1" dirty="0"/>
                        <a:t>SCOP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819954"/>
                  </a:ext>
                </a:extLst>
              </a:tr>
              <a:tr h="370840">
                <a:tc>
                  <a:txBody>
                    <a:bodyPr/>
                    <a:lstStyle/>
                    <a:p>
                      <a:r>
                        <a:rPr lang="sk-SK" dirty="0"/>
                        <a:t>Tepelné čerpadlá a kombinované tepelné zdroje VYSOKOTEPLOTNÉ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k-SK" dirty="0"/>
                        <a:t>nesmie klesnúť pod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687540"/>
                  </a:ext>
                </a:extLst>
              </a:tr>
              <a:tr h="370840">
                <a:tc>
                  <a:txBody>
                    <a:bodyPr/>
                    <a:lstStyle/>
                    <a:p>
                      <a:r>
                        <a:rPr lang="sk-SK" dirty="0"/>
                        <a:t>NÍZKOTEPLOTNÉ tepelné čerpadlá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k-SK" dirty="0"/>
                        <a:t>nesmie klesnúť pod 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4715"/>
                  </a:ext>
                </a:extLst>
              </a:tr>
            </a:tbl>
          </a:graphicData>
        </a:graphic>
      </p:graphicFrame>
    </p:spTree>
    <p:extLst>
      <p:ext uri="{BB962C8B-B14F-4D97-AF65-F5344CB8AC3E}">
        <p14:creationId xmlns:p14="http://schemas.microsoft.com/office/powerpoint/2010/main" val="293240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831FEEE-F5E7-6D57-3F43-6902B4CF06E0}"/>
              </a:ext>
            </a:extLst>
          </p:cNvPr>
          <p:cNvSpPr>
            <a:spLocks noGrp="1"/>
          </p:cNvSpPr>
          <p:nvPr>
            <p:ph idx="1"/>
          </p:nvPr>
        </p:nvSpPr>
        <p:spPr>
          <a:xfrm>
            <a:off x="692260" y="701309"/>
            <a:ext cx="7886700" cy="3263504"/>
          </a:xfrm>
        </p:spPr>
        <p:txBody>
          <a:bodyPr>
            <a:normAutofit/>
          </a:bodyPr>
          <a:lstStyle/>
          <a:p>
            <a:pPr marL="0" indent="0">
              <a:buNone/>
            </a:pPr>
            <a:r>
              <a:rPr lang="sk-SK" sz="1800" dirty="0"/>
              <a:t>SCOP sa preukazuje napríklad:</a:t>
            </a:r>
          </a:p>
          <a:p>
            <a:pPr>
              <a:buFontTx/>
              <a:buChar char="-"/>
            </a:pPr>
            <a:r>
              <a:rPr lang="sk-SK" sz="1800" dirty="0"/>
              <a:t>vyjadrením výrobcu,</a:t>
            </a:r>
          </a:p>
          <a:p>
            <a:pPr>
              <a:buFontTx/>
              <a:buChar char="-"/>
            </a:pPr>
            <a:r>
              <a:rPr lang="sk-SK" sz="1800" dirty="0"/>
              <a:t>technickým listom k výrobku,</a:t>
            </a:r>
          </a:p>
          <a:p>
            <a:pPr algn="just">
              <a:buFontTx/>
              <a:buChar char="-"/>
            </a:pPr>
            <a:r>
              <a:rPr lang="sk-SK" sz="1800" dirty="0"/>
              <a:t>prípadne iným dokumentom, z ktorého bude zrejmé: kto ho vystavil, akého konkrétneho zariadenia sa týka a aká je jeho sezónna energetická účinnosť vykurovania.</a:t>
            </a:r>
          </a:p>
          <a:p>
            <a:pPr marL="0" indent="0" algn="just">
              <a:buNone/>
            </a:pPr>
            <a:endParaRPr lang="sk-SK" sz="1800" dirty="0"/>
          </a:p>
          <a:p>
            <a:pPr marL="0" indent="0" algn="just">
              <a:buNone/>
            </a:pPr>
            <a:r>
              <a:rPr lang="sk-SK" sz="1800" dirty="0"/>
              <a:t>Na tento účel je možné použiť tabuľku z prílohy II Nariadenia 813/2013, z ktorej musí byť zrejmé kto ju vystavil a musí byť podpísaná.</a:t>
            </a:r>
          </a:p>
        </p:txBody>
      </p:sp>
    </p:spTree>
    <p:extLst>
      <p:ext uri="{BB962C8B-B14F-4D97-AF65-F5344CB8AC3E}">
        <p14:creationId xmlns:p14="http://schemas.microsoft.com/office/powerpoint/2010/main" val="2050838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a:extLst>
              <a:ext uri="{FF2B5EF4-FFF2-40B4-BE49-F238E27FC236}">
                <a16:creationId xmlns:a16="http://schemas.microsoft.com/office/drawing/2014/main" id="{1DE72396-ECC3-8174-9A7B-D19D04EEC324}"/>
              </a:ext>
            </a:extLst>
          </p:cNvPr>
          <p:cNvPicPr>
            <a:picLocks noChangeAspect="1"/>
          </p:cNvPicPr>
          <p:nvPr/>
        </p:nvPicPr>
        <p:blipFill>
          <a:blip r:embed="rId2"/>
          <a:stretch>
            <a:fillRect/>
          </a:stretch>
        </p:blipFill>
        <p:spPr>
          <a:xfrm>
            <a:off x="2503860" y="50800"/>
            <a:ext cx="4295305" cy="4947328"/>
          </a:xfrm>
          <a:prstGeom prst="rect">
            <a:avLst/>
          </a:prstGeom>
          <a:noFill/>
        </p:spPr>
      </p:pic>
    </p:spTree>
    <p:extLst>
      <p:ext uri="{BB962C8B-B14F-4D97-AF65-F5344CB8AC3E}">
        <p14:creationId xmlns:p14="http://schemas.microsoft.com/office/powerpoint/2010/main" val="98697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p:cNvSpPr>
            <a:spLocks noGrp="1"/>
          </p:cNvSpPr>
          <p:nvPr>
            <p:ph idx="1"/>
          </p:nvPr>
        </p:nvSpPr>
        <p:spPr>
          <a:xfrm>
            <a:off x="628650" y="1571946"/>
            <a:ext cx="7886700" cy="1323323"/>
          </a:xfrm>
        </p:spPr>
        <p:txBody>
          <a:bodyPr>
            <a:normAutofit/>
          </a:bodyPr>
          <a:lstStyle/>
          <a:p>
            <a:pPr lvl="1">
              <a:buFont typeface="Wingdings" panose="05000000000000000000" pitchFamily="2" charset="2"/>
              <a:buChar char="Ø"/>
            </a:pPr>
            <a:r>
              <a:rPr lang="sk-SK" dirty="0"/>
              <a:t> zariadenie musí mať vydané vyhlásenie o zhode</a:t>
            </a:r>
          </a:p>
          <a:p>
            <a:pPr marL="342900" lvl="1" indent="0">
              <a:buNone/>
            </a:pPr>
            <a:endParaRPr lang="sk-SK" dirty="0"/>
          </a:p>
          <a:p>
            <a:pPr marL="342900" lvl="1" indent="0">
              <a:buNone/>
            </a:pPr>
            <a:r>
              <a:rPr lang="sk-SK" sz="1400" dirty="0"/>
              <a:t>§ 23 zákona č. 56/2018 Z. z. o posudzovaní zhody výrobku, sprístupňovaní určeného výrobku na trhu a o zmene a doplnení niektorých zákonov. </a:t>
            </a:r>
          </a:p>
          <a:p>
            <a:pPr marL="0" indent="0">
              <a:buNone/>
            </a:pPr>
            <a:endParaRPr lang="sk-SK" sz="1800" b="1" dirty="0">
              <a:solidFill>
                <a:schemeClr val="accent6"/>
              </a:solidFill>
            </a:endParaRPr>
          </a:p>
        </p:txBody>
      </p:sp>
      <p:sp>
        <p:nvSpPr>
          <p:cNvPr id="3" name="Nadpis 2"/>
          <p:cNvSpPr>
            <a:spLocks noGrp="1"/>
          </p:cNvSpPr>
          <p:nvPr>
            <p:ph type="title"/>
          </p:nvPr>
        </p:nvSpPr>
        <p:spPr>
          <a:xfrm>
            <a:off x="661399" y="375756"/>
            <a:ext cx="7886700" cy="994172"/>
          </a:xfrm>
        </p:spPr>
        <p:txBody>
          <a:bodyPr>
            <a:normAutofit/>
          </a:bodyPr>
          <a:lstStyle/>
          <a:p>
            <a:pPr algn="ctr"/>
            <a:r>
              <a:rPr lang="sk-SK" sz="2000" b="1" dirty="0"/>
              <a:t>Technické podmienky zásady „výrazne nenarušiť“</a:t>
            </a:r>
            <a:br>
              <a:rPr lang="sk-SK" sz="2000" b="1" dirty="0"/>
            </a:br>
            <a:r>
              <a:rPr lang="sk-SK" sz="2000" b="1" dirty="0"/>
              <a:t>pre solárne kolektory</a:t>
            </a:r>
            <a:endParaRPr lang="sk-SK" sz="2000"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073" y="4666468"/>
            <a:ext cx="4528421" cy="470374"/>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232" y="0"/>
            <a:ext cx="1742831" cy="681977"/>
          </a:xfrm>
          <a:prstGeom prst="rect">
            <a:avLst/>
          </a:prstGeom>
        </p:spPr>
      </p:pic>
      <p:sp>
        <p:nvSpPr>
          <p:cNvPr id="6" name="BlokTextu 5">
            <a:extLst>
              <a:ext uri="{FF2B5EF4-FFF2-40B4-BE49-F238E27FC236}">
                <a16:creationId xmlns:a16="http://schemas.microsoft.com/office/drawing/2014/main" id="{60C7AEA2-ABDA-E069-E14B-2873222C5356}"/>
              </a:ext>
            </a:extLst>
          </p:cNvPr>
          <p:cNvSpPr txBox="1"/>
          <p:nvPr/>
        </p:nvSpPr>
        <p:spPr>
          <a:xfrm>
            <a:off x="661399" y="2895269"/>
            <a:ext cx="7886700" cy="1169551"/>
          </a:xfrm>
          <a:prstGeom prst="rect">
            <a:avLst/>
          </a:prstGeom>
          <a:noFill/>
        </p:spPr>
        <p:txBody>
          <a:bodyPr wrap="square" rtlCol="0">
            <a:spAutoFit/>
          </a:bodyPr>
          <a:lstStyle/>
          <a:p>
            <a:pPr lvl="1" algn="just"/>
            <a:r>
              <a:rPr lang="sk-SK" sz="1400" b="1" u="sng" dirty="0"/>
              <a:t>Pre typické slnečné kolektory sa vyhlásenie o zhode nepožaduje.</a:t>
            </a:r>
            <a:r>
              <a:rPr lang="sk-SK" sz="1400" b="1" dirty="0"/>
              <a:t> </a:t>
            </a:r>
            <a:r>
              <a:rPr lang="sk-SK" sz="1400" dirty="0"/>
              <a:t>Vyhlásenie o zhode pre slnečný kolektor sa požaduje </a:t>
            </a:r>
            <a:r>
              <a:rPr lang="sk-SK" sz="1400" u="sng" dirty="0"/>
              <a:t>iba v prípade, že požiadavka pre zariadenie vyplýva zo Smernice </a:t>
            </a:r>
            <a:r>
              <a:rPr lang="sk-SK" sz="1400" dirty="0"/>
              <a:t>Európskeho parlamentu a Rady 2014/68/EÚ o harmonizácii právnych predpisov členských štátov týkajúcich sa sprístupňovania tlakových zariadení na trhu.</a:t>
            </a:r>
          </a:p>
          <a:p>
            <a:pPr lvl="1"/>
            <a:r>
              <a:rPr lang="sk-SK" sz="1400" b="1" u="sng" dirty="0"/>
              <a:t> </a:t>
            </a:r>
          </a:p>
        </p:txBody>
      </p:sp>
    </p:spTree>
    <p:extLst>
      <p:ext uri="{BB962C8B-B14F-4D97-AF65-F5344CB8AC3E}">
        <p14:creationId xmlns:p14="http://schemas.microsoft.com/office/powerpoint/2010/main" val="411693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073" y="4666468"/>
            <a:ext cx="4528421" cy="470374"/>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232" y="0"/>
            <a:ext cx="1742831" cy="681977"/>
          </a:xfrm>
          <a:prstGeom prst="rect">
            <a:avLst/>
          </a:prstGeom>
        </p:spPr>
      </p:pic>
      <p:sp>
        <p:nvSpPr>
          <p:cNvPr id="8" name="Zástupný objekt pre obsah 1">
            <a:extLst>
              <a:ext uri="{FF2B5EF4-FFF2-40B4-BE49-F238E27FC236}">
                <a16:creationId xmlns:a16="http://schemas.microsoft.com/office/drawing/2014/main" id="{A2B7FEA7-906F-44AD-7BAA-18EF1E799008}"/>
              </a:ext>
            </a:extLst>
          </p:cNvPr>
          <p:cNvSpPr txBox="1">
            <a:spLocks/>
          </p:cNvSpPr>
          <p:nvPr/>
        </p:nvSpPr>
        <p:spPr>
          <a:xfrm>
            <a:off x="628650" y="681978"/>
            <a:ext cx="7886700" cy="395074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lvl="1"/>
            <a:endParaRPr lang="sk-SK" dirty="0"/>
          </a:p>
          <a:p>
            <a:pPr marL="355600" indent="-355600" algn="just">
              <a:buFont typeface="Wingdings" panose="05000000000000000000" pitchFamily="2" charset="2"/>
              <a:buChar char="Ø"/>
            </a:pPr>
            <a:r>
              <a:rPr lang="sk-SK" dirty="0">
                <a:solidFill>
                  <a:schemeClr val="tx1"/>
                </a:solidFill>
              </a:rPr>
              <a:t>Predpokladaná životnosť/záruka </a:t>
            </a:r>
            <a:r>
              <a:rPr lang="sk-SK" dirty="0" err="1">
                <a:solidFill>
                  <a:schemeClr val="tx1"/>
                </a:solidFill>
              </a:rPr>
              <a:t>fototermických</a:t>
            </a:r>
            <a:r>
              <a:rPr lang="sk-SK" dirty="0">
                <a:solidFill>
                  <a:schemeClr val="tx1"/>
                </a:solidFill>
              </a:rPr>
              <a:t> panelov je najmenej 20 rokov. Splnenie podmienky je potrebné preukázať potvrdením výrobcu o predpokladanej životnosti zariadenia, alebo dokladom výrobcu o záruke zariadenia;</a:t>
            </a:r>
          </a:p>
          <a:p>
            <a:endParaRPr lang="sk-SK" sz="1400" dirty="0">
              <a:solidFill>
                <a:schemeClr val="tx1"/>
              </a:solidFill>
            </a:endParaRPr>
          </a:p>
          <a:p>
            <a:pPr marL="355600" indent="-355600" algn="just"/>
            <a:r>
              <a:rPr lang="sk-SK" sz="1400" dirty="0">
                <a:solidFill>
                  <a:schemeClr val="tx1"/>
                </a:solidFill>
              </a:rPr>
              <a:t>	Potvrdenie výrobcu alebo doklad výrobcu je možné nahradiť technickým listom výrobku, ak obsahuje informácie preukazujúce splnenie podmienky životnosti.</a:t>
            </a:r>
          </a:p>
        </p:txBody>
      </p:sp>
    </p:spTree>
    <p:extLst>
      <p:ext uri="{BB962C8B-B14F-4D97-AF65-F5344CB8AC3E}">
        <p14:creationId xmlns:p14="http://schemas.microsoft.com/office/powerpoint/2010/main" val="161689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jekt pre obsah 8">
            <a:extLst>
              <a:ext uri="{FF2B5EF4-FFF2-40B4-BE49-F238E27FC236}">
                <a16:creationId xmlns:a16="http://schemas.microsoft.com/office/drawing/2014/main" id="{2115AA80-E09D-97E7-5675-C20A23EF5468}"/>
              </a:ext>
            </a:extLst>
          </p:cNvPr>
          <p:cNvPicPr>
            <a:picLocks noGrp="1" noChangeAspect="1"/>
          </p:cNvPicPr>
          <p:nvPr>
            <p:ph idx="1"/>
          </p:nvPr>
        </p:nvPicPr>
        <p:blipFill>
          <a:blip r:embed="rId2"/>
          <a:stretch>
            <a:fillRect/>
          </a:stretch>
        </p:blipFill>
        <p:spPr>
          <a:xfrm>
            <a:off x="0" y="0"/>
            <a:ext cx="4372870" cy="5143500"/>
          </a:xfrm>
          <a:prstGeom prst="rect">
            <a:avLst/>
          </a:prstGeom>
        </p:spPr>
      </p:pic>
      <p:pic>
        <p:nvPicPr>
          <p:cNvPr id="11" name="Obrázok 10">
            <a:extLst>
              <a:ext uri="{FF2B5EF4-FFF2-40B4-BE49-F238E27FC236}">
                <a16:creationId xmlns:a16="http://schemas.microsoft.com/office/drawing/2014/main" id="{EC324007-E41A-6573-4CAE-04162B02D21A}"/>
              </a:ext>
            </a:extLst>
          </p:cNvPr>
          <p:cNvPicPr>
            <a:picLocks noChangeAspect="1"/>
          </p:cNvPicPr>
          <p:nvPr/>
        </p:nvPicPr>
        <p:blipFill>
          <a:blip r:embed="rId3"/>
          <a:stretch>
            <a:fillRect/>
          </a:stretch>
        </p:blipFill>
        <p:spPr>
          <a:xfrm>
            <a:off x="4771130" y="25269"/>
            <a:ext cx="4372870" cy="5143500"/>
          </a:xfrm>
          <a:prstGeom prst="rect">
            <a:avLst/>
          </a:prstGeom>
          <a:ln w="28575">
            <a:solidFill>
              <a:schemeClr val="tx1"/>
            </a:solidFill>
          </a:ln>
        </p:spPr>
      </p:pic>
      <p:sp>
        <p:nvSpPr>
          <p:cNvPr id="12" name="Obdĺžnik: zaoblené rohy 11">
            <a:extLst>
              <a:ext uri="{FF2B5EF4-FFF2-40B4-BE49-F238E27FC236}">
                <a16:creationId xmlns:a16="http://schemas.microsoft.com/office/drawing/2014/main" id="{1AF2A5CC-1837-CDD4-5F08-12D79CB5A55D}"/>
              </a:ext>
            </a:extLst>
          </p:cNvPr>
          <p:cNvSpPr/>
          <p:nvPr/>
        </p:nvSpPr>
        <p:spPr>
          <a:xfrm>
            <a:off x="7439487" y="1402672"/>
            <a:ext cx="648070" cy="15092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zaoblené rohy 12">
            <a:extLst>
              <a:ext uri="{FF2B5EF4-FFF2-40B4-BE49-F238E27FC236}">
                <a16:creationId xmlns:a16="http://schemas.microsoft.com/office/drawing/2014/main" id="{567EDDD6-2002-0F3C-1E6A-9EB310C16C7B}"/>
              </a:ext>
            </a:extLst>
          </p:cNvPr>
          <p:cNvSpPr/>
          <p:nvPr/>
        </p:nvSpPr>
        <p:spPr>
          <a:xfrm>
            <a:off x="7759337" y="1553592"/>
            <a:ext cx="966652" cy="15092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bdĺžnik: zaoblené rohy 13">
            <a:extLst>
              <a:ext uri="{FF2B5EF4-FFF2-40B4-BE49-F238E27FC236}">
                <a16:creationId xmlns:a16="http://schemas.microsoft.com/office/drawing/2014/main" id="{7D92749A-1125-4370-CF4B-C4680F94A911}"/>
              </a:ext>
            </a:extLst>
          </p:cNvPr>
          <p:cNvSpPr/>
          <p:nvPr/>
        </p:nvSpPr>
        <p:spPr>
          <a:xfrm>
            <a:off x="6008914" y="1704512"/>
            <a:ext cx="748937" cy="15092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6772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E1730-997D-0412-2C8C-AD76B6E17736}"/>
            </a:ext>
          </a:extLst>
        </p:cNvPr>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4BF1EF2-9066-FEB0-BAFE-5AD945DFE200}"/>
              </a:ext>
            </a:extLst>
          </p:cNvPr>
          <p:cNvSpPr>
            <a:spLocks noGrp="1"/>
          </p:cNvSpPr>
          <p:nvPr>
            <p:ph idx="1"/>
          </p:nvPr>
        </p:nvSpPr>
        <p:spPr>
          <a:xfrm>
            <a:off x="339633" y="1305176"/>
            <a:ext cx="8508275" cy="898094"/>
          </a:xfrm>
        </p:spPr>
        <p:txBody>
          <a:bodyPr>
            <a:normAutofit/>
          </a:bodyPr>
          <a:lstStyle/>
          <a:p>
            <a:pPr lvl="1">
              <a:buFont typeface="Wingdings" panose="05000000000000000000" pitchFamily="2" charset="2"/>
              <a:buChar char="Ø"/>
            </a:pPr>
            <a:r>
              <a:rPr lang="sk-SK" dirty="0"/>
              <a:t> zariadenie musí mať vydané vyhlásenie o zhode</a:t>
            </a:r>
          </a:p>
          <a:p>
            <a:pPr marL="342900" lvl="1" indent="0">
              <a:buNone/>
            </a:pPr>
            <a:r>
              <a:rPr lang="sk-SK" sz="1400" dirty="0"/>
              <a:t>§ 23 zákona č. 56/2018 Z. z. o posudzovaní zhody výrobku, sprístupňovaní určeného výrobku na trhu a o zmene a doplnení niektorých zákonov. </a:t>
            </a:r>
          </a:p>
          <a:p>
            <a:pPr marL="0" indent="0">
              <a:buNone/>
            </a:pPr>
            <a:endParaRPr lang="sk-SK" sz="1800" b="1" dirty="0">
              <a:solidFill>
                <a:schemeClr val="accent6"/>
              </a:solidFill>
            </a:endParaRPr>
          </a:p>
        </p:txBody>
      </p:sp>
      <p:sp>
        <p:nvSpPr>
          <p:cNvPr id="3" name="Nadpis 2">
            <a:extLst>
              <a:ext uri="{FF2B5EF4-FFF2-40B4-BE49-F238E27FC236}">
                <a16:creationId xmlns:a16="http://schemas.microsoft.com/office/drawing/2014/main" id="{166C1D6D-FD36-9201-F7E1-76DB8D637CF8}"/>
              </a:ext>
            </a:extLst>
          </p:cNvPr>
          <p:cNvSpPr>
            <a:spLocks noGrp="1"/>
          </p:cNvSpPr>
          <p:nvPr>
            <p:ph type="title"/>
          </p:nvPr>
        </p:nvSpPr>
        <p:spPr>
          <a:xfrm>
            <a:off x="661399" y="375756"/>
            <a:ext cx="7886700" cy="994172"/>
          </a:xfrm>
        </p:spPr>
        <p:txBody>
          <a:bodyPr>
            <a:normAutofit/>
          </a:bodyPr>
          <a:lstStyle/>
          <a:p>
            <a:pPr algn="ctr"/>
            <a:r>
              <a:rPr lang="sk-SK" sz="2000" b="1" dirty="0"/>
              <a:t>Technické podmienky zásady „výrazne nenarušiť“</a:t>
            </a:r>
            <a:br>
              <a:rPr lang="sk-SK" sz="2000" b="1" dirty="0"/>
            </a:br>
            <a:r>
              <a:rPr lang="sk-SK" sz="2000" b="1" dirty="0"/>
              <a:t>pre veterné turbíny</a:t>
            </a:r>
            <a:endParaRPr lang="sk-SK" sz="2000" dirty="0"/>
          </a:p>
        </p:txBody>
      </p:sp>
      <p:pic>
        <p:nvPicPr>
          <p:cNvPr id="4" name="Obrázok 3">
            <a:extLst>
              <a:ext uri="{FF2B5EF4-FFF2-40B4-BE49-F238E27FC236}">
                <a16:creationId xmlns:a16="http://schemas.microsoft.com/office/drawing/2014/main" id="{155771AB-F895-AA20-64FB-B5CD2FFFC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073" y="4666468"/>
            <a:ext cx="4528421" cy="470374"/>
          </a:xfrm>
          <a:prstGeom prst="rect">
            <a:avLst/>
          </a:prstGeom>
        </p:spPr>
      </p:pic>
      <p:pic>
        <p:nvPicPr>
          <p:cNvPr id="5" name="Obrázok 4">
            <a:extLst>
              <a:ext uri="{FF2B5EF4-FFF2-40B4-BE49-F238E27FC236}">
                <a16:creationId xmlns:a16="http://schemas.microsoft.com/office/drawing/2014/main" id="{352637D9-5928-3163-668F-DE55CE1C4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232" y="0"/>
            <a:ext cx="1742831" cy="681977"/>
          </a:xfrm>
          <a:prstGeom prst="rect">
            <a:avLst/>
          </a:prstGeom>
        </p:spPr>
      </p:pic>
      <p:sp>
        <p:nvSpPr>
          <p:cNvPr id="7" name="Zástupný objekt pre obsah 1">
            <a:extLst>
              <a:ext uri="{FF2B5EF4-FFF2-40B4-BE49-F238E27FC236}">
                <a16:creationId xmlns:a16="http://schemas.microsoft.com/office/drawing/2014/main" id="{0B23AF0E-6AED-1DEB-B779-68898C8AD852}"/>
              </a:ext>
            </a:extLst>
          </p:cNvPr>
          <p:cNvSpPr txBox="1">
            <a:spLocks/>
          </p:cNvSpPr>
          <p:nvPr/>
        </p:nvSpPr>
        <p:spPr>
          <a:xfrm>
            <a:off x="339634" y="2146853"/>
            <a:ext cx="8508275" cy="252397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39750" lvl="1" indent="-196850">
              <a:buFont typeface="Wingdings" panose="05000000000000000000" pitchFamily="2" charset="2"/>
              <a:buChar char="Ø"/>
            </a:pPr>
            <a:r>
              <a:rPr lang="sk-SK" dirty="0"/>
              <a:t>Predpokladaná životnosť/záruka </a:t>
            </a:r>
            <a:r>
              <a:rPr lang="sk-SK" u="sng" dirty="0"/>
              <a:t>zariadenia na výrobu elektriny s využitím veternej energie je najmenej 15 rokov</a:t>
            </a:r>
            <a:r>
              <a:rPr lang="sk-SK" dirty="0"/>
              <a:t>. Splnenie podmienky je potrebné preukázať potvrdením výrobcu o predpokladanej životnosti zariadenia, alebo dokladom výrobcu o záruke zariadenia</a:t>
            </a:r>
          </a:p>
          <a:p>
            <a:pPr marL="539750" lvl="1" indent="-196850">
              <a:buFont typeface="Wingdings" panose="05000000000000000000" pitchFamily="2" charset="2"/>
              <a:buChar char="Ø"/>
            </a:pPr>
            <a:r>
              <a:rPr lang="sk-SK" dirty="0"/>
              <a:t>predpokladaná životnosť/záruka </a:t>
            </a:r>
            <a:r>
              <a:rPr lang="sk-SK" u="sng" dirty="0"/>
              <a:t>meničov napätia je najmenej 10 rokov</a:t>
            </a:r>
            <a:r>
              <a:rPr lang="sk-SK" dirty="0"/>
              <a:t>. Splnenie podmienky je potrebné preukázať potvrdením výrobcu o predpokladanej životnosti zariadenia, alebo dokladom výrobcu o záruke zariadenia</a:t>
            </a:r>
          </a:p>
          <a:p>
            <a:pPr marL="355600" indent="-355600" algn="just">
              <a:buFont typeface="Arial" panose="020B0604020202020204" pitchFamily="34" charset="0"/>
              <a:buNone/>
            </a:pPr>
            <a:r>
              <a:rPr lang="sk-SK" sz="1400" dirty="0"/>
              <a:t>	Potvrdenie výrobcu alebo doklad výrobcu je možné nahradiť technickým listom výrobku, ak obsahuje informácie preukazujúce splnenie podmienky životnosti.</a:t>
            </a:r>
          </a:p>
        </p:txBody>
      </p:sp>
    </p:spTree>
    <p:extLst>
      <p:ext uri="{BB962C8B-B14F-4D97-AF65-F5344CB8AC3E}">
        <p14:creationId xmlns:p14="http://schemas.microsoft.com/office/powerpoint/2010/main" val="3163498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12E44176-EE53-EB4C-2BCD-08795486BF36}"/>
              </a:ext>
            </a:extLst>
          </p:cNvPr>
          <p:cNvPicPr>
            <a:picLocks noGrp="1" noChangeAspect="1"/>
          </p:cNvPicPr>
          <p:nvPr>
            <p:ph idx="1"/>
          </p:nvPr>
        </p:nvPicPr>
        <p:blipFill>
          <a:blip r:embed="rId3"/>
          <a:stretch>
            <a:fillRect/>
          </a:stretch>
        </p:blipFill>
        <p:spPr>
          <a:xfrm>
            <a:off x="330598" y="50800"/>
            <a:ext cx="8482805" cy="4729163"/>
          </a:xfrm>
          <a:prstGeom prst="rect">
            <a:avLst/>
          </a:prstGeom>
          <a:noFill/>
        </p:spPr>
      </p:pic>
    </p:spTree>
    <p:extLst>
      <p:ext uri="{BB962C8B-B14F-4D97-AF65-F5344CB8AC3E}">
        <p14:creationId xmlns:p14="http://schemas.microsoft.com/office/powerpoint/2010/main" val="249712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p:cNvSpPr>
            <a:spLocks noGrp="1"/>
          </p:cNvSpPr>
          <p:nvPr>
            <p:ph idx="1"/>
          </p:nvPr>
        </p:nvSpPr>
        <p:spPr>
          <a:xfrm>
            <a:off x="628650" y="1144824"/>
            <a:ext cx="7886700" cy="887584"/>
          </a:xfrm>
        </p:spPr>
        <p:txBody>
          <a:bodyPr>
            <a:normAutofit/>
          </a:bodyPr>
          <a:lstStyle/>
          <a:p>
            <a:pPr lvl="1">
              <a:buFont typeface="Wingdings" panose="05000000000000000000" pitchFamily="2" charset="2"/>
              <a:buChar char="Ø"/>
            </a:pPr>
            <a:r>
              <a:rPr lang="sk-SK" dirty="0"/>
              <a:t> zariadenie musí mať vydané vyhlásenie o zhode</a:t>
            </a:r>
          </a:p>
          <a:p>
            <a:pPr marL="342900" lvl="1" indent="0">
              <a:buNone/>
            </a:pPr>
            <a:r>
              <a:rPr lang="sk-SK" sz="1400" dirty="0"/>
              <a:t>§ 23 zákona č. 56/2018 Z. z. o posudzovaní zhody výrobku, sprístupňovaní určeného výrobku na trhu a o zmene a doplnení niektorých zákonov. </a:t>
            </a:r>
          </a:p>
          <a:p>
            <a:pPr marL="342900" lvl="1" indent="0">
              <a:buNone/>
            </a:pPr>
            <a:endParaRPr lang="sk-SK" dirty="0"/>
          </a:p>
          <a:p>
            <a:pPr marL="342900" lvl="1" indent="0">
              <a:buNone/>
            </a:pPr>
            <a:endParaRPr lang="sk-SK" dirty="0"/>
          </a:p>
          <a:p>
            <a:pPr marL="342900" lvl="1" indent="0">
              <a:buNone/>
            </a:pPr>
            <a:endParaRPr lang="sk-SK" dirty="0"/>
          </a:p>
          <a:p>
            <a:pPr lvl="1">
              <a:buFont typeface="Wingdings" panose="05000000000000000000" pitchFamily="2" charset="2"/>
              <a:buChar char="Ø"/>
            </a:pPr>
            <a:endParaRPr lang="sk-SK" dirty="0"/>
          </a:p>
          <a:p>
            <a:pPr lvl="1">
              <a:buFont typeface="Wingdings" panose="05000000000000000000" pitchFamily="2" charset="2"/>
              <a:buChar char="Ø"/>
            </a:pPr>
            <a:endParaRPr lang="sk-SK" dirty="0"/>
          </a:p>
        </p:txBody>
      </p:sp>
      <p:sp>
        <p:nvSpPr>
          <p:cNvPr id="3" name="Nadpis 2"/>
          <p:cNvSpPr>
            <a:spLocks noGrp="1"/>
          </p:cNvSpPr>
          <p:nvPr>
            <p:ph type="title"/>
          </p:nvPr>
        </p:nvSpPr>
        <p:spPr>
          <a:xfrm>
            <a:off x="231085" y="238185"/>
            <a:ext cx="6785582" cy="887584"/>
          </a:xfrm>
        </p:spPr>
        <p:txBody>
          <a:bodyPr>
            <a:normAutofit/>
          </a:bodyPr>
          <a:lstStyle/>
          <a:p>
            <a:pPr algn="ctr"/>
            <a:r>
              <a:rPr lang="sk-SK" sz="2000" b="1" dirty="0"/>
              <a:t>Technické podmienky zásady „výrazne nenarušiť“</a:t>
            </a:r>
            <a:br>
              <a:rPr lang="sk-SK" sz="2000" b="1" dirty="0"/>
            </a:br>
            <a:r>
              <a:rPr lang="sk-SK" sz="2000" b="1" dirty="0"/>
              <a:t>pre </a:t>
            </a:r>
            <a:r>
              <a:rPr lang="sk-SK" sz="2000" b="1" dirty="0" err="1"/>
              <a:t>fotovoltické</a:t>
            </a:r>
            <a:r>
              <a:rPr lang="sk-SK" sz="2000" b="1" dirty="0"/>
              <a:t> panely</a:t>
            </a:r>
            <a:endParaRPr lang="sk-SK" dirty="0"/>
          </a:p>
        </p:txBody>
      </p:sp>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073" y="4666468"/>
            <a:ext cx="4528421" cy="470374"/>
          </a:xfrm>
          <a:prstGeom prst="rect">
            <a:avLst/>
          </a:prstGeom>
        </p:spPr>
      </p:pic>
      <p:pic>
        <p:nvPicPr>
          <p:cNvPr id="8" name="Obrázo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232" y="0"/>
            <a:ext cx="1742831" cy="681977"/>
          </a:xfrm>
          <a:prstGeom prst="rect">
            <a:avLst/>
          </a:prstGeom>
        </p:spPr>
      </p:pic>
      <p:sp>
        <p:nvSpPr>
          <p:cNvPr id="4" name="BlokTextu 3">
            <a:extLst>
              <a:ext uri="{FF2B5EF4-FFF2-40B4-BE49-F238E27FC236}">
                <a16:creationId xmlns:a16="http://schemas.microsoft.com/office/drawing/2014/main" id="{52D7684C-AEAC-D51E-1CCF-357032F1732B}"/>
              </a:ext>
            </a:extLst>
          </p:cNvPr>
          <p:cNvSpPr txBox="1"/>
          <p:nvPr/>
        </p:nvSpPr>
        <p:spPr>
          <a:xfrm>
            <a:off x="969387" y="2331998"/>
            <a:ext cx="7545963" cy="2246769"/>
          </a:xfrm>
          <a:prstGeom prst="rect">
            <a:avLst/>
          </a:prstGeom>
          <a:noFill/>
        </p:spPr>
        <p:txBody>
          <a:bodyPr wrap="square">
            <a:spAutoFit/>
          </a:bodyPr>
          <a:lstStyle/>
          <a:p>
            <a:pPr marL="342900" indent="-342900" algn="just">
              <a:buAutoNum type="arabicParenR"/>
            </a:pPr>
            <a:r>
              <a:rPr lang="sk-SK" sz="1400" dirty="0">
                <a:effectLst/>
                <a:latin typeface="Calibri" panose="020F0502020204030204" pitchFamily="34" charset="0"/>
                <a:ea typeface="Calibri" panose="020F0502020204030204" pitchFamily="34" charset="0"/>
                <a:cs typeface="Times New Roman" panose="02020603050405020304" pitchFamily="18" charset="0"/>
              </a:rPr>
              <a:t>Vyhlásenie o zhode je potvrdenie, ktoré preukazuje splnenie všetkých základných požiadaviek a požiadaviek ustanovených týmto zákonom alebo technickým predpisom z oblasti posudzovania zhody. </a:t>
            </a:r>
          </a:p>
          <a:p>
            <a:pPr algn="just"/>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a:p>
            <a:pPr marL="355600" indent="-355600" algn="just"/>
            <a:r>
              <a:rPr lang="sk-SK" sz="1400" dirty="0">
                <a:latin typeface="Calibri" panose="020F0502020204030204" pitchFamily="34" charset="0"/>
                <a:ea typeface="Calibri" panose="020F0502020204030204" pitchFamily="34" charset="0"/>
                <a:cs typeface="Times New Roman" panose="02020603050405020304" pitchFamily="18" charset="0"/>
              </a:rPr>
              <a:t>4) 	Minimálny rozsah vyhlásenia o zhode je ustanovený osobitným predpisom alebo technickým predpisom z oblasti posudzovania zhody. Vyhlásenie o zhode obsahuje náležitosti uvedené v postupoch posudzovania zhody ustanovených technickým predpisom z oblasti posudzovania zhody a je pravidelne aktualizované. Vyhlásenie o zhode pre určený výrobok, ktorý sa sprístupňuje na trhu v Slovenskej republike, sa vyhotovuje v štátnom jazyku alebo sa do štátneho jazyka preloží.</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BlokTextu 4">
            <a:extLst>
              <a:ext uri="{FF2B5EF4-FFF2-40B4-BE49-F238E27FC236}">
                <a16:creationId xmlns:a16="http://schemas.microsoft.com/office/drawing/2014/main" id="{C233927B-0437-C538-F7FE-83ECD02D767E}"/>
              </a:ext>
            </a:extLst>
          </p:cNvPr>
          <p:cNvSpPr txBox="1"/>
          <p:nvPr/>
        </p:nvSpPr>
        <p:spPr>
          <a:xfrm>
            <a:off x="969387" y="2021326"/>
            <a:ext cx="5748868" cy="307777"/>
          </a:xfrm>
          <a:prstGeom prst="rect">
            <a:avLst/>
          </a:prstGeom>
          <a:noFill/>
        </p:spPr>
        <p:txBody>
          <a:bodyPr wrap="square" rtlCol="0">
            <a:spAutoFit/>
          </a:bodyPr>
          <a:lstStyle/>
          <a:p>
            <a:pPr algn="just">
              <a:buNone/>
            </a:pPr>
            <a:r>
              <a:rPr lang="sk-SK" sz="1400" b="1" dirty="0">
                <a:latin typeface="Calibri" panose="020F0502020204030204" pitchFamily="34" charset="0"/>
                <a:ea typeface="Calibri" panose="020F0502020204030204" pitchFamily="34" charset="0"/>
                <a:cs typeface="Times New Roman" panose="02020603050405020304" pitchFamily="18" charset="0"/>
              </a:rPr>
              <a:t>§ 23 zákona č. 56/2018 Z. z.</a:t>
            </a:r>
          </a:p>
        </p:txBody>
      </p:sp>
      <p:pic>
        <p:nvPicPr>
          <p:cNvPr id="9" name="Obrázok 8">
            <a:extLst>
              <a:ext uri="{FF2B5EF4-FFF2-40B4-BE49-F238E27FC236}">
                <a16:creationId xmlns:a16="http://schemas.microsoft.com/office/drawing/2014/main" id="{53ACDE6C-4726-5CB9-9E0D-753555B81EEC}"/>
              </a:ext>
            </a:extLst>
          </p:cNvPr>
          <p:cNvPicPr>
            <a:picLocks noChangeAspect="1"/>
          </p:cNvPicPr>
          <p:nvPr/>
        </p:nvPicPr>
        <p:blipFill>
          <a:blip r:embed="rId5">
            <a:extLst>
              <a:ext uri="{837473B0-CC2E-450A-ABE3-18F120FF3D39}">
                <a1611:picAttrSrcUrl xmlns:a1611="http://schemas.microsoft.com/office/drawing/2016/11/main" r:id="rId6"/>
              </a:ext>
            </a:extLst>
          </a:blip>
          <a:srcRect b="51706"/>
          <a:stretch>
            <a:fillRect/>
          </a:stretch>
        </p:blipFill>
        <p:spPr>
          <a:xfrm rot="1191477">
            <a:off x="6248577" y="451378"/>
            <a:ext cx="2857500" cy="800396"/>
          </a:xfrm>
          <a:prstGeom prst="rect">
            <a:avLst/>
          </a:prstGeom>
        </p:spPr>
      </p:pic>
    </p:spTree>
    <p:extLst>
      <p:ext uri="{BB962C8B-B14F-4D97-AF65-F5344CB8AC3E}">
        <p14:creationId xmlns:p14="http://schemas.microsoft.com/office/powerpoint/2010/main" val="95628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objekt pre obsah 5">
            <a:extLst>
              <a:ext uri="{FF2B5EF4-FFF2-40B4-BE49-F238E27FC236}">
                <a16:creationId xmlns:a16="http://schemas.microsoft.com/office/drawing/2014/main" id="{B16605AF-9A15-B772-7826-DC351E82BC4C}"/>
              </a:ext>
            </a:extLst>
          </p:cNvPr>
          <p:cNvGraphicFramePr>
            <a:graphicFrameLocks noGrp="1"/>
          </p:cNvGraphicFramePr>
          <p:nvPr>
            <p:ph idx="1"/>
            <p:extLst>
              <p:ext uri="{D42A27DB-BD31-4B8C-83A1-F6EECF244321}">
                <p14:modId xmlns:p14="http://schemas.microsoft.com/office/powerpoint/2010/main" val="3250641966"/>
              </p:ext>
            </p:extLst>
          </p:nvPr>
        </p:nvGraphicFramePr>
        <p:xfrm>
          <a:off x="628650" y="273844"/>
          <a:ext cx="7886700" cy="43584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243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E808648D-C10C-8C33-1457-6FB29CFB9210}"/>
              </a:ext>
            </a:extLst>
          </p:cNvPr>
          <p:cNvPicPr>
            <a:picLocks noChangeAspect="1"/>
          </p:cNvPicPr>
          <p:nvPr/>
        </p:nvPicPr>
        <p:blipFill>
          <a:blip r:embed="rId2"/>
          <a:srcRect l="304" t="37228" r="-304" b="8096"/>
          <a:stretch>
            <a:fillRect/>
          </a:stretch>
        </p:blipFill>
        <p:spPr>
          <a:xfrm>
            <a:off x="47276" y="939998"/>
            <a:ext cx="9096724" cy="3263504"/>
          </a:xfrm>
          <a:prstGeom prst="rect">
            <a:avLst/>
          </a:prstGeom>
        </p:spPr>
      </p:pic>
      <p:sp>
        <p:nvSpPr>
          <p:cNvPr id="6" name="Nadpis 2">
            <a:extLst>
              <a:ext uri="{FF2B5EF4-FFF2-40B4-BE49-F238E27FC236}">
                <a16:creationId xmlns:a16="http://schemas.microsoft.com/office/drawing/2014/main" id="{5CF09037-5041-818A-F569-4B9815B5CDAD}"/>
              </a:ext>
            </a:extLst>
          </p:cNvPr>
          <p:cNvSpPr>
            <a:spLocks noGrp="1"/>
          </p:cNvSpPr>
          <p:nvPr>
            <p:ph type="title"/>
          </p:nvPr>
        </p:nvSpPr>
        <p:spPr>
          <a:xfrm>
            <a:off x="628650" y="273844"/>
            <a:ext cx="7886700" cy="536282"/>
          </a:xfrm>
        </p:spPr>
        <p:txBody>
          <a:bodyPr anchor="ctr">
            <a:normAutofit/>
          </a:bodyPr>
          <a:lstStyle/>
          <a:p>
            <a:r>
              <a:rPr lang="sk-SK" sz="2000" dirty="0"/>
              <a:t>Potvrdenie energetického audítora k žiadosti o preplatenie poukážky</a:t>
            </a:r>
          </a:p>
        </p:txBody>
      </p:sp>
    </p:spTree>
    <p:extLst>
      <p:ext uri="{BB962C8B-B14F-4D97-AF65-F5344CB8AC3E}">
        <p14:creationId xmlns:p14="http://schemas.microsoft.com/office/powerpoint/2010/main" val="1960468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0B228D31-7998-110D-602B-7AA9EA4CD689}"/>
              </a:ext>
            </a:extLst>
          </p:cNvPr>
          <p:cNvPicPr>
            <a:picLocks noGrp="1" noChangeAspect="1"/>
          </p:cNvPicPr>
          <p:nvPr>
            <p:ph idx="1"/>
          </p:nvPr>
        </p:nvPicPr>
        <p:blipFill>
          <a:blip r:embed="rId2"/>
          <a:srcRect l="1" t="33244" r="1" b="20700"/>
          <a:stretch>
            <a:fillRect/>
          </a:stretch>
        </p:blipFill>
        <p:spPr>
          <a:xfrm>
            <a:off x="105019" y="539261"/>
            <a:ext cx="8919689" cy="3524739"/>
          </a:xfrm>
          <a:prstGeom prst="rect">
            <a:avLst/>
          </a:prstGeom>
          <a:noFill/>
        </p:spPr>
      </p:pic>
    </p:spTree>
    <p:extLst>
      <p:ext uri="{BB962C8B-B14F-4D97-AF65-F5344CB8AC3E}">
        <p14:creationId xmlns:p14="http://schemas.microsoft.com/office/powerpoint/2010/main" val="196375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p:spPr>
        <p:txBody>
          <a:bodyPr>
            <a:normAutofit/>
          </a:bodyPr>
          <a:lstStyle/>
          <a:p>
            <a:pPr algn="ctr"/>
            <a:r>
              <a:rPr lang="sk-SK" sz="2000" dirty="0"/>
              <a:t>Kde hľadať informácie</a:t>
            </a:r>
          </a:p>
        </p:txBody>
      </p:sp>
      <p:sp>
        <p:nvSpPr>
          <p:cNvPr id="3" name="Zástupný objekt pre obsah 2"/>
          <p:cNvSpPr>
            <a:spLocks noGrp="1"/>
          </p:cNvSpPr>
          <p:nvPr>
            <p:ph idx="1"/>
          </p:nvPr>
        </p:nvSpPr>
        <p:spPr>
          <a:xfrm>
            <a:off x="628650" y="983031"/>
            <a:ext cx="7886700" cy="3263504"/>
          </a:xfrm>
        </p:spPr>
        <p:txBody>
          <a:bodyPr>
            <a:normAutofit/>
          </a:bodyPr>
          <a:lstStyle/>
          <a:p>
            <a:pPr algn="just"/>
            <a:endParaRPr lang="sk-SK" sz="1300" dirty="0"/>
          </a:p>
          <a:p>
            <a:pPr marL="0" indent="0" algn="ctr">
              <a:buNone/>
            </a:pPr>
            <a:r>
              <a:rPr lang="sk-SK" sz="2000" dirty="0">
                <a:hlinkClick r:id="rId2"/>
              </a:rPr>
              <a:t>www.zelenapodnikom.sk</a:t>
            </a:r>
            <a:endParaRPr lang="sk-SK" sz="2000" dirty="0"/>
          </a:p>
          <a:p>
            <a:pPr marL="0" indent="0" algn="just">
              <a:buNone/>
            </a:pPr>
            <a:endParaRPr lang="sk-SK" sz="1400" dirty="0"/>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169" y="0"/>
            <a:ext cx="1742831" cy="68197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073" y="4673126"/>
            <a:ext cx="4528421" cy="470374"/>
          </a:xfrm>
          <a:prstGeom prst="rect">
            <a:avLst/>
          </a:prstGeom>
        </p:spPr>
      </p:pic>
      <p:pic>
        <p:nvPicPr>
          <p:cNvPr id="6" name="Obrázok 5"/>
          <p:cNvPicPr>
            <a:picLocks noChangeAspect="1"/>
          </p:cNvPicPr>
          <p:nvPr/>
        </p:nvPicPr>
        <p:blipFill>
          <a:blip r:embed="rId5"/>
          <a:stretch>
            <a:fillRect/>
          </a:stretch>
        </p:blipFill>
        <p:spPr>
          <a:xfrm>
            <a:off x="1127160" y="2446471"/>
            <a:ext cx="3049638" cy="1413876"/>
          </a:xfrm>
          <a:prstGeom prst="rect">
            <a:avLst/>
          </a:prstGeom>
        </p:spPr>
      </p:pic>
      <p:pic>
        <p:nvPicPr>
          <p:cNvPr id="7" name="Obrázok 6"/>
          <p:cNvPicPr>
            <a:picLocks noChangeAspect="1"/>
          </p:cNvPicPr>
          <p:nvPr/>
        </p:nvPicPr>
        <p:blipFill>
          <a:blip r:embed="rId6"/>
          <a:stretch>
            <a:fillRect/>
          </a:stretch>
        </p:blipFill>
        <p:spPr>
          <a:xfrm>
            <a:off x="5006076" y="2446472"/>
            <a:ext cx="3300921" cy="1413876"/>
          </a:xfrm>
          <a:prstGeom prst="rect">
            <a:avLst/>
          </a:prstGeom>
        </p:spPr>
      </p:pic>
    </p:spTree>
    <p:extLst>
      <p:ext uri="{BB962C8B-B14F-4D97-AF65-F5344CB8AC3E}">
        <p14:creationId xmlns:p14="http://schemas.microsoft.com/office/powerpoint/2010/main" val="205332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073" y="4666468"/>
            <a:ext cx="4528421" cy="470374"/>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232" y="0"/>
            <a:ext cx="1742831" cy="681977"/>
          </a:xfrm>
          <a:prstGeom prst="rect">
            <a:avLst/>
          </a:prstGeom>
        </p:spPr>
      </p:pic>
      <p:sp>
        <p:nvSpPr>
          <p:cNvPr id="11" name="Textové pole 2">
            <a:extLst>
              <a:ext uri="{FF2B5EF4-FFF2-40B4-BE49-F238E27FC236}">
                <a16:creationId xmlns:a16="http://schemas.microsoft.com/office/drawing/2014/main" id="{78C71437-4B2C-6D1E-AB74-6A07EC2E2639}"/>
              </a:ext>
            </a:extLst>
          </p:cNvPr>
          <p:cNvSpPr txBox="1">
            <a:spLocks noChangeArrowheads="1"/>
          </p:cNvSpPr>
          <p:nvPr/>
        </p:nvSpPr>
        <p:spPr bwMode="auto">
          <a:xfrm>
            <a:off x="1801509" y="124919"/>
            <a:ext cx="5540982" cy="45759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VYHLÁSENIE O ZHODE ES</a:t>
            </a:r>
          </a:p>
          <a:p>
            <a:pPr>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1.    Č. </a:t>
            </a:r>
            <a:r>
              <a:rPr lang="sk-SK" sz="1100" kern="100" dirty="0" err="1">
                <a:effectLst/>
                <a:latin typeface="Calibri" panose="020F0502020204030204" pitchFamily="34" charset="0"/>
                <a:ea typeface="Calibri" panose="020F0502020204030204" pitchFamily="34" charset="0"/>
                <a:cs typeface="Times New Roman" panose="02020603050405020304" pitchFamily="18" charset="0"/>
              </a:rPr>
              <a:t>xxxxxx</a:t>
            </a: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 (osobitné identifikačné číslo výrobku):</a:t>
            </a:r>
          </a:p>
          <a:p>
            <a:pPr>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2.    Meno a adresa výrobcu alebo jeho splnomocneného zástupcu:</a:t>
            </a:r>
          </a:p>
          <a:p>
            <a:pPr algn="just">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3.    Toto vyhlásenie o zhode sa vydáva na výhradnú zodpovednosť výrobcu (alebo subjektu vykonávajúceho inštaláciu):</a:t>
            </a:r>
          </a:p>
          <a:p>
            <a:pPr algn="just">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4.    Predmet vyhlásenia (identifikácia výrobku umožňujúca sledovanie pôvodu; v prípade potreby môže obsahovať aj fotografiu):</a:t>
            </a:r>
          </a:p>
          <a:p>
            <a:pPr algn="just">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5.    Uvedený predmet vyhlásenia je v súlade s príslušnými harmonizačnými právnymi predpismi Spoločenstva:</a:t>
            </a:r>
          </a:p>
          <a:p>
            <a:pPr algn="just">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6.    Odkazy na príslušné použité harmonizované normy alebo odkazy na špecifikácie, v súvislosti s ktorými sa zhoda vyhlasuje:</a:t>
            </a:r>
          </a:p>
          <a:p>
            <a:pPr algn="just">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7.    V prípade potreby notifikovaný orgán ... (názov, číslo) … vykonal … (opis zásahu) … a vydal osvedčenie: ….</a:t>
            </a:r>
          </a:p>
          <a:p>
            <a:pPr>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8.    Doplňujúce informácie:</a:t>
            </a:r>
          </a:p>
          <a:p>
            <a:pPr>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Podpísané za a v mene: ….</a:t>
            </a:r>
          </a:p>
          <a:p>
            <a:pPr>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(miesto a dátum vydania)</a:t>
            </a:r>
          </a:p>
          <a:p>
            <a:pPr>
              <a:lnSpc>
                <a:spcPct val="107000"/>
              </a:lnSpc>
              <a:spcAft>
                <a:spcPts val="800"/>
              </a:spcAft>
              <a:buNone/>
            </a:pPr>
            <a:r>
              <a:rPr lang="sk-SK" sz="1100" kern="100" dirty="0">
                <a:effectLst/>
                <a:latin typeface="Calibri" panose="020F0502020204030204" pitchFamily="34" charset="0"/>
                <a:ea typeface="Calibri" panose="020F0502020204030204" pitchFamily="34" charset="0"/>
                <a:cs typeface="Times New Roman" panose="02020603050405020304" pitchFamily="18" charset="0"/>
              </a:rPr>
              <a:t>(meno, funkcia) (podpis)</a:t>
            </a:r>
          </a:p>
        </p:txBody>
      </p:sp>
    </p:spTree>
    <p:extLst>
      <p:ext uri="{BB962C8B-B14F-4D97-AF65-F5344CB8AC3E}">
        <p14:creationId xmlns:p14="http://schemas.microsoft.com/office/powerpoint/2010/main" val="203271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EB2C3142-EBD1-F66F-A3B7-6789637C2512}"/>
              </a:ext>
            </a:extLst>
          </p:cNvPr>
          <p:cNvPicPr>
            <a:picLocks noChangeAspect="1"/>
          </p:cNvPicPr>
          <p:nvPr/>
        </p:nvPicPr>
        <p:blipFill>
          <a:blip r:embed="rId2"/>
          <a:stretch>
            <a:fillRect/>
          </a:stretch>
        </p:blipFill>
        <p:spPr>
          <a:xfrm>
            <a:off x="528279" y="0"/>
            <a:ext cx="3098191" cy="5143500"/>
          </a:xfrm>
          <a:prstGeom prst="rect">
            <a:avLst/>
          </a:prstGeom>
        </p:spPr>
      </p:pic>
      <p:pic>
        <p:nvPicPr>
          <p:cNvPr id="7" name="Obrázok 6">
            <a:extLst>
              <a:ext uri="{FF2B5EF4-FFF2-40B4-BE49-F238E27FC236}">
                <a16:creationId xmlns:a16="http://schemas.microsoft.com/office/drawing/2014/main" id="{74FA4F0D-2A1A-CEC9-4D79-C16DC1608F46}"/>
              </a:ext>
            </a:extLst>
          </p:cNvPr>
          <p:cNvPicPr>
            <a:picLocks noChangeAspect="1"/>
          </p:cNvPicPr>
          <p:nvPr/>
        </p:nvPicPr>
        <p:blipFill>
          <a:blip r:embed="rId3"/>
          <a:stretch>
            <a:fillRect/>
          </a:stretch>
        </p:blipFill>
        <p:spPr>
          <a:xfrm>
            <a:off x="4409899" y="0"/>
            <a:ext cx="4478951" cy="5143500"/>
          </a:xfrm>
          <a:prstGeom prst="rect">
            <a:avLst/>
          </a:prstGeom>
        </p:spPr>
      </p:pic>
    </p:spTree>
    <p:extLst>
      <p:ext uri="{BB962C8B-B14F-4D97-AF65-F5344CB8AC3E}">
        <p14:creationId xmlns:p14="http://schemas.microsoft.com/office/powerpoint/2010/main" val="366016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p:cNvSpPr>
            <a:spLocks noGrp="1"/>
          </p:cNvSpPr>
          <p:nvPr>
            <p:ph idx="1"/>
          </p:nvPr>
        </p:nvSpPr>
        <p:spPr>
          <a:xfrm>
            <a:off x="628650" y="681978"/>
            <a:ext cx="7886700" cy="3950746"/>
          </a:xfrm>
        </p:spPr>
        <p:txBody>
          <a:bodyPr>
            <a:normAutofit/>
          </a:bodyPr>
          <a:lstStyle/>
          <a:p>
            <a:pPr marL="342900" lvl="1" indent="0">
              <a:buNone/>
            </a:pPr>
            <a:endParaRPr lang="sk-SK" dirty="0"/>
          </a:p>
          <a:p>
            <a:pPr marL="355600" lvl="0" indent="-355600" algn="just">
              <a:buFont typeface="Wingdings" panose="05000000000000000000" pitchFamily="2" charset="2"/>
              <a:buChar char="Ø"/>
            </a:pPr>
            <a:r>
              <a:rPr lang="sk-SK" sz="1800" dirty="0"/>
              <a:t>Predpokladaná životnosť/záruka </a:t>
            </a:r>
            <a:r>
              <a:rPr lang="sk-SK" sz="1800" u="sng" dirty="0" err="1"/>
              <a:t>fotovoltických</a:t>
            </a:r>
            <a:r>
              <a:rPr lang="sk-SK" sz="1800" u="sng" dirty="0"/>
              <a:t> panelov je najmenej 20 rokov</a:t>
            </a:r>
            <a:r>
              <a:rPr lang="sk-SK" sz="1800" dirty="0"/>
              <a:t>. Splnenie podmienky je potrebné preukázať potvrdením výrobcu o predpokladanej životnosti zariadenia, alebo dokladom výrobcu o záruke zariadenia</a:t>
            </a:r>
          </a:p>
          <a:p>
            <a:pPr marL="355600" indent="-355600" algn="just">
              <a:buFont typeface="Wingdings" panose="05000000000000000000" pitchFamily="2" charset="2"/>
              <a:buChar char="Ø"/>
            </a:pPr>
            <a:r>
              <a:rPr lang="sk-SK" sz="1800" dirty="0"/>
              <a:t>predpokladaná životnosť/záruka </a:t>
            </a:r>
            <a:r>
              <a:rPr lang="sk-SK" sz="1800" u="sng" dirty="0"/>
              <a:t>meničov napätia je najmenej 10 rokov</a:t>
            </a:r>
            <a:r>
              <a:rPr lang="sk-SK" sz="1800" dirty="0"/>
              <a:t>. Splnenie podmienky je potrebné preukázať potvrdením výrobcu o predpokladanej životnosti zariadenia, alebo dokladom výrobcu o záruke zariadenia</a:t>
            </a:r>
          </a:p>
          <a:p>
            <a:pPr marL="355600" lvl="0" indent="-355600" algn="just">
              <a:buFont typeface="Wingdings" panose="05000000000000000000" pitchFamily="2" charset="2"/>
              <a:buChar char="Ø"/>
            </a:pPr>
            <a:endParaRPr lang="sk-SK" sz="1400" dirty="0"/>
          </a:p>
          <a:p>
            <a:pPr marL="355600" indent="-355600" algn="just">
              <a:buNone/>
            </a:pPr>
            <a:r>
              <a:rPr lang="sk-SK" sz="1400" dirty="0"/>
              <a:t>	Potvrdenie výrobcu alebo doklad výrobcu je možné nahradiť technickým listom výrobku, ak obsahuje informácie preukazujúce splnenie podmienky životnosti.</a:t>
            </a:r>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073" y="4666468"/>
            <a:ext cx="4528421" cy="470374"/>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232" y="0"/>
            <a:ext cx="1742831" cy="681977"/>
          </a:xfrm>
          <a:prstGeom prst="rect">
            <a:avLst/>
          </a:prstGeom>
        </p:spPr>
      </p:pic>
    </p:spTree>
    <p:extLst>
      <p:ext uri="{BB962C8B-B14F-4D97-AF65-F5344CB8AC3E}">
        <p14:creationId xmlns:p14="http://schemas.microsoft.com/office/powerpoint/2010/main" val="137936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AE5A18EF-FC0D-2960-209C-0DFD587F2848}"/>
              </a:ext>
            </a:extLst>
          </p:cNvPr>
          <p:cNvPicPr>
            <a:picLocks noChangeAspect="1"/>
          </p:cNvPicPr>
          <p:nvPr/>
        </p:nvPicPr>
        <p:blipFill>
          <a:blip r:embed="rId2"/>
          <a:stretch>
            <a:fillRect/>
          </a:stretch>
        </p:blipFill>
        <p:spPr>
          <a:xfrm>
            <a:off x="0" y="0"/>
            <a:ext cx="4092606" cy="5143500"/>
          </a:xfrm>
          <a:prstGeom prst="rect">
            <a:avLst/>
          </a:prstGeom>
        </p:spPr>
      </p:pic>
      <p:pic>
        <p:nvPicPr>
          <p:cNvPr id="8" name="Obrázok 7">
            <a:extLst>
              <a:ext uri="{FF2B5EF4-FFF2-40B4-BE49-F238E27FC236}">
                <a16:creationId xmlns:a16="http://schemas.microsoft.com/office/drawing/2014/main" id="{CAB8E916-11ED-B415-DDD1-DC14DC7AEFF7}"/>
              </a:ext>
            </a:extLst>
          </p:cNvPr>
          <p:cNvPicPr>
            <a:picLocks noChangeAspect="1"/>
          </p:cNvPicPr>
          <p:nvPr/>
        </p:nvPicPr>
        <p:blipFill>
          <a:blip r:embed="rId3"/>
          <a:stretch>
            <a:fillRect/>
          </a:stretch>
        </p:blipFill>
        <p:spPr>
          <a:xfrm>
            <a:off x="4198327" y="0"/>
            <a:ext cx="4945673" cy="5143500"/>
          </a:xfrm>
          <a:prstGeom prst="rect">
            <a:avLst/>
          </a:prstGeom>
        </p:spPr>
      </p:pic>
    </p:spTree>
    <p:extLst>
      <p:ext uri="{BB962C8B-B14F-4D97-AF65-F5344CB8AC3E}">
        <p14:creationId xmlns:p14="http://schemas.microsoft.com/office/powerpoint/2010/main" val="5705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B318A-A98D-EAAF-4FF4-F3E7EAE54565}"/>
            </a:ext>
          </a:extLst>
        </p:cNvPr>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B69F5F0-F3C2-A293-DA90-89B224438546}"/>
              </a:ext>
            </a:extLst>
          </p:cNvPr>
          <p:cNvSpPr>
            <a:spLocks noGrp="1"/>
          </p:cNvSpPr>
          <p:nvPr>
            <p:ph idx="1"/>
          </p:nvPr>
        </p:nvSpPr>
        <p:spPr>
          <a:xfrm>
            <a:off x="628650" y="1571946"/>
            <a:ext cx="7886700" cy="1323323"/>
          </a:xfrm>
        </p:spPr>
        <p:txBody>
          <a:bodyPr>
            <a:normAutofit/>
          </a:bodyPr>
          <a:lstStyle/>
          <a:p>
            <a:pPr lvl="1">
              <a:buFont typeface="Wingdings" panose="05000000000000000000" pitchFamily="2" charset="2"/>
              <a:buChar char="Ø"/>
            </a:pPr>
            <a:r>
              <a:rPr lang="sk-SK" dirty="0"/>
              <a:t> zariadenie musí mať vydané vyhlásenie o zhode</a:t>
            </a:r>
          </a:p>
          <a:p>
            <a:pPr marL="342900" lvl="1" indent="0">
              <a:buNone/>
            </a:pPr>
            <a:endParaRPr lang="sk-SK" dirty="0"/>
          </a:p>
          <a:p>
            <a:pPr marL="342900" lvl="1" indent="0">
              <a:buNone/>
            </a:pPr>
            <a:r>
              <a:rPr lang="sk-SK" sz="1400" dirty="0"/>
              <a:t>§ 23 zákona č. 56/2018 Z. z. o posudzovaní zhody výrobku, sprístupňovaní určeného výrobku na trhu a o zmene a doplnení niektorých zákonov. </a:t>
            </a:r>
          </a:p>
          <a:p>
            <a:pPr marL="0" indent="0">
              <a:buNone/>
            </a:pPr>
            <a:endParaRPr lang="sk-SK" sz="1800" b="1" dirty="0">
              <a:solidFill>
                <a:schemeClr val="accent6"/>
              </a:solidFill>
            </a:endParaRPr>
          </a:p>
        </p:txBody>
      </p:sp>
      <p:sp>
        <p:nvSpPr>
          <p:cNvPr id="3" name="Nadpis 2">
            <a:extLst>
              <a:ext uri="{FF2B5EF4-FFF2-40B4-BE49-F238E27FC236}">
                <a16:creationId xmlns:a16="http://schemas.microsoft.com/office/drawing/2014/main" id="{715074A8-B9BB-A8D7-59FF-3CB56302B2A2}"/>
              </a:ext>
            </a:extLst>
          </p:cNvPr>
          <p:cNvSpPr>
            <a:spLocks noGrp="1"/>
          </p:cNvSpPr>
          <p:nvPr>
            <p:ph type="title"/>
          </p:nvPr>
        </p:nvSpPr>
        <p:spPr>
          <a:xfrm>
            <a:off x="661399" y="375756"/>
            <a:ext cx="7886700" cy="994172"/>
          </a:xfrm>
        </p:spPr>
        <p:txBody>
          <a:bodyPr>
            <a:normAutofit/>
          </a:bodyPr>
          <a:lstStyle/>
          <a:p>
            <a:pPr algn="ctr"/>
            <a:r>
              <a:rPr lang="sk-SK" sz="2000" b="1" dirty="0"/>
              <a:t>Technické podmienky zásady „výrazne nenarušiť“</a:t>
            </a:r>
            <a:br>
              <a:rPr lang="sk-SK" sz="2000" b="1" dirty="0"/>
            </a:br>
            <a:r>
              <a:rPr lang="sk-SK" sz="2000" b="1" dirty="0"/>
              <a:t>pre tepelné čerpadlá</a:t>
            </a:r>
            <a:endParaRPr lang="sk-SK" sz="2000" dirty="0"/>
          </a:p>
        </p:txBody>
      </p:sp>
      <p:pic>
        <p:nvPicPr>
          <p:cNvPr id="4" name="Obrázok 3">
            <a:extLst>
              <a:ext uri="{FF2B5EF4-FFF2-40B4-BE49-F238E27FC236}">
                <a16:creationId xmlns:a16="http://schemas.microsoft.com/office/drawing/2014/main" id="{F78D3C8B-A8C1-2711-C74A-5D5C9F190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073" y="4666468"/>
            <a:ext cx="4528421" cy="470374"/>
          </a:xfrm>
          <a:prstGeom prst="rect">
            <a:avLst/>
          </a:prstGeom>
        </p:spPr>
      </p:pic>
      <p:pic>
        <p:nvPicPr>
          <p:cNvPr id="5" name="Obrázok 4">
            <a:extLst>
              <a:ext uri="{FF2B5EF4-FFF2-40B4-BE49-F238E27FC236}">
                <a16:creationId xmlns:a16="http://schemas.microsoft.com/office/drawing/2014/main" id="{5ECC0450-2783-35A7-BD20-12D17475A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232" y="0"/>
            <a:ext cx="1742831" cy="681977"/>
          </a:xfrm>
          <a:prstGeom prst="rect">
            <a:avLst/>
          </a:prstGeom>
        </p:spPr>
      </p:pic>
      <p:sp>
        <p:nvSpPr>
          <p:cNvPr id="7" name="BlokTextu 6">
            <a:extLst>
              <a:ext uri="{FF2B5EF4-FFF2-40B4-BE49-F238E27FC236}">
                <a16:creationId xmlns:a16="http://schemas.microsoft.com/office/drawing/2014/main" id="{161E19C2-9149-F7C5-4F1B-17920D70F710}"/>
              </a:ext>
            </a:extLst>
          </p:cNvPr>
          <p:cNvSpPr txBox="1"/>
          <p:nvPr/>
        </p:nvSpPr>
        <p:spPr>
          <a:xfrm>
            <a:off x="1088571" y="2991086"/>
            <a:ext cx="6043749" cy="300082"/>
          </a:xfrm>
          <a:prstGeom prst="rect">
            <a:avLst/>
          </a:prstGeom>
          <a:noFill/>
        </p:spPr>
        <p:txBody>
          <a:bodyPr wrap="square" rtlCol="0">
            <a:spAutoFit/>
          </a:bodyPr>
          <a:lstStyle/>
          <a:p>
            <a:r>
              <a:rPr lang="sk-SK" dirty="0"/>
              <a:t>Napríklad </a:t>
            </a:r>
          </a:p>
        </p:txBody>
      </p:sp>
    </p:spTree>
    <p:extLst>
      <p:ext uri="{BB962C8B-B14F-4D97-AF65-F5344CB8AC3E}">
        <p14:creationId xmlns:p14="http://schemas.microsoft.com/office/powerpoint/2010/main" val="40554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77E99604-E83F-28EF-E693-09BA774BB850}"/>
              </a:ext>
            </a:extLst>
          </p:cNvPr>
          <p:cNvPicPr>
            <a:picLocks noGrp="1" noChangeAspect="1"/>
          </p:cNvPicPr>
          <p:nvPr>
            <p:ph idx="1"/>
          </p:nvPr>
        </p:nvPicPr>
        <p:blipFill>
          <a:blip r:embed="rId2"/>
          <a:stretch>
            <a:fillRect/>
          </a:stretch>
        </p:blipFill>
        <p:spPr>
          <a:xfrm>
            <a:off x="144804" y="0"/>
            <a:ext cx="3897297" cy="5143500"/>
          </a:xfrm>
          <a:prstGeom prst="rect">
            <a:avLst/>
          </a:prstGeom>
          <a:solidFill>
            <a:srgbClr val="00303C"/>
          </a:solidFill>
        </p:spPr>
      </p:pic>
      <p:pic>
        <p:nvPicPr>
          <p:cNvPr id="7" name="Obrázok 6">
            <a:extLst>
              <a:ext uri="{FF2B5EF4-FFF2-40B4-BE49-F238E27FC236}">
                <a16:creationId xmlns:a16="http://schemas.microsoft.com/office/drawing/2014/main" id="{CE136CD6-54A5-7D92-0B10-C057FF76C426}"/>
              </a:ext>
            </a:extLst>
          </p:cNvPr>
          <p:cNvPicPr>
            <a:picLocks noGrp="1" noRot="1" noChangeAspect="1" noMove="1" noResize="1" noEditPoints="1" noAdjustHandles="1" noChangeArrowheads="1" noChangeShapeType="1" noCrop="1"/>
          </p:cNvPicPr>
          <p:nvPr/>
        </p:nvPicPr>
        <p:blipFill>
          <a:blip r:embed="rId3"/>
          <a:stretch>
            <a:fillRect/>
          </a:stretch>
        </p:blipFill>
        <p:spPr>
          <a:xfrm>
            <a:off x="4308431" y="0"/>
            <a:ext cx="4223010" cy="5143500"/>
          </a:xfrm>
          <a:prstGeom prst="rect">
            <a:avLst/>
          </a:prstGeom>
        </p:spPr>
      </p:pic>
      <p:sp>
        <p:nvSpPr>
          <p:cNvPr id="2" name="Obdĺžnik 1">
            <a:extLst>
              <a:ext uri="{FF2B5EF4-FFF2-40B4-BE49-F238E27FC236}">
                <a16:creationId xmlns:a16="http://schemas.microsoft.com/office/drawing/2014/main" id="{38982D61-2377-FCBA-3378-07363F163F33}"/>
              </a:ext>
            </a:extLst>
          </p:cNvPr>
          <p:cNvSpPr/>
          <p:nvPr/>
        </p:nvSpPr>
        <p:spPr>
          <a:xfrm>
            <a:off x="2419204" y="3649649"/>
            <a:ext cx="1176793" cy="453224"/>
          </a:xfrm>
          <a:prstGeom prst="rect">
            <a:avLst/>
          </a:prstGeom>
          <a:solidFill>
            <a:srgbClr val="003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solidFill>
                <a:schemeClr val="tx1">
                  <a:lumMod val="95000"/>
                  <a:lumOff val="5000"/>
                </a:schemeClr>
              </a:solidFill>
            </a:endParaRPr>
          </a:p>
        </p:txBody>
      </p:sp>
      <p:sp>
        <p:nvSpPr>
          <p:cNvPr id="6" name="Obdĺžnik 5">
            <a:extLst>
              <a:ext uri="{FF2B5EF4-FFF2-40B4-BE49-F238E27FC236}">
                <a16:creationId xmlns:a16="http://schemas.microsoft.com/office/drawing/2014/main" id="{1D45AC26-5CFA-75B9-CBD1-1A8DCA2B7FB6}"/>
              </a:ext>
            </a:extLst>
          </p:cNvPr>
          <p:cNvSpPr>
            <a:spLocks noGrp="1" noRot="1" noMove="1" noResize="1" noEditPoints="1" noAdjustHandles="1" noChangeArrowheads="1" noChangeShapeType="1"/>
          </p:cNvSpPr>
          <p:nvPr/>
        </p:nvSpPr>
        <p:spPr>
          <a:xfrm>
            <a:off x="6090699" y="4476584"/>
            <a:ext cx="985962" cy="548640"/>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833517070"/>
      </p:ext>
    </p:extLst>
  </p:cSld>
  <p:clrMapOvr>
    <a:masterClrMapping/>
  </p:clrMapOvr>
</p:sld>
</file>

<file path=ppt/theme/theme1.xml><?xml version="1.0" encoding="utf-8"?>
<a:theme xmlns:a="http://schemas.openxmlformats.org/drawingml/2006/main" name="Motív balíka Office">
  <a:themeElements>
    <a:clrScheme name="Motív balíka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ív balík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13331</TotalTime>
  <Words>1628</Words>
  <Application>Microsoft Office PowerPoint</Application>
  <PresentationFormat>Prezentácia na obrazovke (16:9)</PresentationFormat>
  <Paragraphs>117</Paragraphs>
  <Slides>33</Slides>
  <Notes>5</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33</vt:i4>
      </vt:variant>
    </vt:vector>
  </HeadingPairs>
  <TitlesOfParts>
    <vt:vector size="39" baseType="lpstr">
      <vt:lpstr>Arial</vt:lpstr>
      <vt:lpstr>Calibri</vt:lpstr>
      <vt:lpstr>Dreaming Outloud Script Pro</vt:lpstr>
      <vt:lpstr>Times New Roman</vt:lpstr>
      <vt:lpstr>Wingdings</vt:lpstr>
      <vt:lpstr>Motív balíka Office</vt:lpstr>
      <vt:lpstr>NP Zelená podnikom Dokumenty potvrdzujúce splnenie požiadavky „výrazne nenarušiť“ (DNSH)</vt:lpstr>
      <vt:lpstr>Všeobecné podmienky NP Zelená podnikom</vt:lpstr>
      <vt:lpstr>Technické podmienky zásady „výrazne nenarušiť“ pre fotovoltické panely</vt:lpstr>
      <vt:lpstr>Prezentácia programu PowerPoint</vt:lpstr>
      <vt:lpstr>Prezentácia programu PowerPoint</vt:lpstr>
      <vt:lpstr>Prezentácia programu PowerPoint</vt:lpstr>
      <vt:lpstr>Prezentácia programu PowerPoint</vt:lpstr>
      <vt:lpstr>Technické podmienky zásady „výrazne nenarušiť“ pre tepelné čerpadlá</vt:lpstr>
      <vt:lpstr>Prezentácia programu PowerPoint</vt:lpstr>
      <vt:lpstr>Prezentácia programu PowerPoint</vt:lpstr>
      <vt:lpstr>Prezentácia programu PowerPoint</vt:lpstr>
      <vt:lpstr>Prezentácia programu PowerPoint</vt:lpstr>
      <vt:lpstr>https://eprel.ec.europa.eu/   </vt:lpstr>
      <vt:lpstr>Prezentácia programu PowerPoint</vt:lpstr>
      <vt:lpstr>Keďže 1. január 2027 sa blíži... </vt:lpstr>
      <vt:lpstr>Pri tepelných čerpadlách s elektrickým pohonom požiadavky na energetickú účinnosť stanovené vo vykonávacích nariadeniach je potrebné preukázať zaradením do jednej z dvoch najvyšších významne zastúpených tried energetickej účinnosti v zmysle čl. 7 ods. 2 nariadenia Európskeho parlamentu a Rady (EÚ) 2017/1369. </vt:lpstr>
      <vt:lpstr>Prezentácia programu PowerPoint</vt:lpstr>
      <vt:lpstr>Prezentácia programu PowerPoint</vt:lpstr>
      <vt:lpstr>Tepelné čerpadlo určené na chladenie</vt:lpstr>
      <vt:lpstr>Prezentácia programu PowerPoint</vt:lpstr>
      <vt:lpstr>Prezentácia programu PowerPoint</vt:lpstr>
      <vt:lpstr>A čo v prípade, ak tepelné čerpadlo  nie je v databáze EPREL ani v zozname oprávnených zariadení Zelená domácnostiam?</vt:lpstr>
      <vt:lpstr>Prezentácia programu PowerPoint</vt:lpstr>
      <vt:lpstr>Prezentácia programu PowerPoint</vt:lpstr>
      <vt:lpstr>Technické podmienky zásady „výrazne nenarušiť“ pre solárne kolektory</vt:lpstr>
      <vt:lpstr>Prezentácia programu PowerPoint</vt:lpstr>
      <vt:lpstr>Prezentácia programu PowerPoint</vt:lpstr>
      <vt:lpstr>Technické podmienky zásady „výrazne nenarušiť“ pre veterné turbíny</vt:lpstr>
      <vt:lpstr>Prezentácia programu PowerPoint</vt:lpstr>
      <vt:lpstr>Prezentácia programu PowerPoint</vt:lpstr>
      <vt:lpstr>Potvrdenie energetického audítora k žiadosti o preplatenie poukážky</vt:lpstr>
      <vt:lpstr>Prezentácia programu PowerPoint</vt:lpstr>
      <vt:lpstr>Kde hľadať informácie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SIEA</dc:creator>
  <cp:lastModifiedBy>Opartyova Monika</cp:lastModifiedBy>
  <cp:revision>294</cp:revision>
  <cp:lastPrinted>2025-10-13T14:07:30Z</cp:lastPrinted>
  <dcterms:created xsi:type="dcterms:W3CDTF">2021-02-02T14:01:57Z</dcterms:created>
  <dcterms:modified xsi:type="dcterms:W3CDTF">2026-04-16T14:46:23Z</dcterms:modified>
</cp:coreProperties>
</file>